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1808" r:id="rId5"/>
    <p:sldId id="10511" r:id="rId6"/>
    <p:sldId id="1603" r:id="rId7"/>
    <p:sldId id="10513" r:id="rId8"/>
    <p:sldId id="10512" r:id="rId9"/>
    <p:sldId id="1901" r:id="rId10"/>
    <p:sldId id="1537" r:id="rId11"/>
    <p:sldId id="1521" r:id="rId12"/>
    <p:sldId id="3764" r:id="rId13"/>
    <p:sldId id="1583" r:id="rId14"/>
    <p:sldId id="1581" r:id="rId15"/>
    <p:sldId id="1582" r:id="rId16"/>
    <p:sldId id="1561" r:id="rId17"/>
    <p:sldId id="3758" r:id="rId18"/>
    <p:sldId id="1549" r:id="rId19"/>
    <p:sldId id="3765" r:id="rId20"/>
    <p:sldId id="3766" r:id="rId21"/>
    <p:sldId id="1051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21A707-1ACC-4277-895B-217DC43DF902}" v="40" dt="2019-09-17T09:05:26.8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14" d="100"/>
          <a:sy n="114" d="100"/>
        </p:scale>
        <p:origin x="43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Descamp" userId="39844dfe-554f-4b65-b7f2-b1eb80dd3076" providerId="ADAL" clId="{96246159-9875-4353-8D4F-07D27F536173}"/>
    <pc:docChg chg="custSel modSld">
      <pc:chgData name="Julie Descamp" userId="39844dfe-554f-4b65-b7f2-b1eb80dd3076" providerId="ADAL" clId="{96246159-9875-4353-8D4F-07D27F536173}" dt="2019-08-21T23:39:18.642" v="0" actId="478"/>
      <pc:docMkLst>
        <pc:docMk/>
      </pc:docMkLst>
      <pc:sldChg chg="delSp">
        <pc:chgData name="Julie Descamp" userId="39844dfe-554f-4b65-b7f2-b1eb80dd3076" providerId="ADAL" clId="{96246159-9875-4353-8D4F-07D27F536173}" dt="2019-08-21T23:39:18.642" v="0" actId="478"/>
        <pc:sldMkLst>
          <pc:docMk/>
          <pc:sldMk cId="1227141304" sldId="1537"/>
        </pc:sldMkLst>
        <pc:spChg chg="del">
          <ac:chgData name="Julie Descamp" userId="39844dfe-554f-4b65-b7f2-b1eb80dd3076" providerId="ADAL" clId="{96246159-9875-4353-8D4F-07D27F536173}" dt="2019-08-21T23:39:18.642" v="0" actId="478"/>
          <ac:spMkLst>
            <pc:docMk/>
            <pc:sldMk cId="1227141304" sldId="1537"/>
            <ac:spMk id="8" creationId="{00000000-0000-0000-0000-000000000000}"/>
          </ac:spMkLst>
        </pc:spChg>
      </pc:sldChg>
    </pc:docChg>
  </pc:docChgLst>
  <pc:docChgLst>
    <pc:chgData name="Julie Descamp" userId="39844dfe-554f-4b65-b7f2-b1eb80dd3076" providerId="ADAL" clId="{C81FB79A-5241-4612-96ED-A89CC5F80DC7}"/>
    <pc:docChg chg="custSel modSld">
      <pc:chgData name="Julie Descamp" userId="39844dfe-554f-4b65-b7f2-b1eb80dd3076" providerId="ADAL" clId="{C81FB79A-5241-4612-96ED-A89CC5F80DC7}" dt="2019-07-03T17:15:02.664" v="106" actId="20577"/>
      <pc:docMkLst>
        <pc:docMk/>
      </pc:docMkLst>
      <pc:sldChg chg="modSp">
        <pc:chgData name="Julie Descamp" userId="39844dfe-554f-4b65-b7f2-b1eb80dd3076" providerId="ADAL" clId="{C81FB79A-5241-4612-96ED-A89CC5F80DC7}" dt="2019-07-03T17:15:02.664" v="106" actId="20577"/>
        <pc:sldMkLst>
          <pc:docMk/>
          <pc:sldMk cId="2608848014" sldId="10511"/>
        </pc:sldMkLst>
        <pc:spChg chg="mod">
          <ac:chgData name="Julie Descamp" userId="39844dfe-554f-4b65-b7f2-b1eb80dd3076" providerId="ADAL" clId="{C81FB79A-5241-4612-96ED-A89CC5F80DC7}" dt="2019-07-03T17:14:11.940" v="75" actId="20577"/>
          <ac:spMkLst>
            <pc:docMk/>
            <pc:sldMk cId="2608848014" sldId="10511"/>
            <ac:spMk id="5" creationId="{511FA118-419A-4BC4-ABD3-B71B7C923445}"/>
          </ac:spMkLst>
        </pc:spChg>
        <pc:graphicFrameChg chg="mod modGraphic">
          <ac:chgData name="Julie Descamp" userId="39844dfe-554f-4b65-b7f2-b1eb80dd3076" providerId="ADAL" clId="{C81FB79A-5241-4612-96ED-A89CC5F80DC7}" dt="2019-07-03T17:15:02.664" v="106" actId="20577"/>
          <ac:graphicFrameMkLst>
            <pc:docMk/>
            <pc:sldMk cId="2608848014" sldId="10511"/>
            <ac:graphicFrameMk id="35" creationId="{6BFB32F5-AEBA-40D0-A9C9-252E1033B518}"/>
          </ac:graphicFrameMkLst>
        </pc:graphicFrameChg>
      </pc:sldChg>
    </pc:docChg>
  </pc:docChgLst>
  <pc:docChgLst>
    <pc:chgData name="Riccardo Cappello" userId="97d54fbffe06a6e0" providerId="LiveId" clId="{C921A707-1ACC-4277-895B-217DC43DF902}"/>
    <pc:docChg chg="custSel addSld delSld modSld">
      <pc:chgData name="Riccardo Cappello" userId="97d54fbffe06a6e0" providerId="LiveId" clId="{C921A707-1ACC-4277-895B-217DC43DF902}" dt="2019-09-17T09:05:33.752" v="351" actId="20577"/>
      <pc:docMkLst>
        <pc:docMk/>
      </pc:docMkLst>
      <pc:sldChg chg="addSp delSp modSp">
        <pc:chgData name="Riccardo Cappello" userId="97d54fbffe06a6e0" providerId="LiveId" clId="{C921A707-1ACC-4277-895B-217DC43DF902}" dt="2019-09-16T07:16:33.174" v="248" actId="1037"/>
        <pc:sldMkLst>
          <pc:docMk/>
          <pc:sldMk cId="1545307064" sldId="1603"/>
        </pc:sldMkLst>
        <pc:spChg chg="add mod ord">
          <ac:chgData name="Riccardo Cappello" userId="97d54fbffe06a6e0" providerId="LiveId" clId="{C921A707-1ACC-4277-895B-217DC43DF902}" dt="2019-09-16T07:16:33.174" v="248" actId="1037"/>
          <ac:spMkLst>
            <pc:docMk/>
            <pc:sldMk cId="1545307064" sldId="1603"/>
            <ac:spMk id="2" creationId="{B74AAE46-CFCA-4234-A6E2-B39B9017C8F9}"/>
          </ac:spMkLst>
        </pc:spChg>
        <pc:spChg chg="mod">
          <ac:chgData name="Riccardo Cappello" userId="97d54fbffe06a6e0" providerId="LiveId" clId="{C921A707-1ACC-4277-895B-217DC43DF902}" dt="2019-09-16T07:16:01.104" v="187" actId="20577"/>
          <ac:spMkLst>
            <pc:docMk/>
            <pc:sldMk cId="1545307064" sldId="1603"/>
            <ac:spMk id="5" creationId="{84483FC8-5248-457B-A925-23038B08A5C1}"/>
          </ac:spMkLst>
        </pc:spChg>
        <pc:picChg chg="add mod">
          <ac:chgData name="Riccardo Cappello" userId="97d54fbffe06a6e0" providerId="LiveId" clId="{C921A707-1ACC-4277-895B-217DC43DF902}" dt="2019-09-16T07:16:24.890" v="218" actId="1035"/>
          <ac:picMkLst>
            <pc:docMk/>
            <pc:sldMk cId="1545307064" sldId="1603"/>
            <ac:picMk id="6" creationId="{57E24145-2789-4684-91AE-1C1BF57FE39D}"/>
          </ac:picMkLst>
        </pc:picChg>
        <pc:picChg chg="add mod">
          <ac:chgData name="Riccardo Cappello" userId="97d54fbffe06a6e0" providerId="LiveId" clId="{C921A707-1ACC-4277-895B-217DC43DF902}" dt="2019-09-16T07:16:24.890" v="218" actId="1035"/>
          <ac:picMkLst>
            <pc:docMk/>
            <pc:sldMk cId="1545307064" sldId="1603"/>
            <ac:picMk id="7" creationId="{C769E56E-C02D-463A-9062-F0F154F3F966}"/>
          </ac:picMkLst>
        </pc:picChg>
        <pc:picChg chg="add del mod">
          <ac:chgData name="Riccardo Cappello" userId="97d54fbffe06a6e0" providerId="LiveId" clId="{C921A707-1ACC-4277-895B-217DC43DF902}" dt="2019-09-16T07:15:57.556" v="180" actId="478"/>
          <ac:picMkLst>
            <pc:docMk/>
            <pc:sldMk cId="1545307064" sldId="1603"/>
            <ac:picMk id="8" creationId="{557570BE-40A2-439F-90F8-F4BCD94EC6A7}"/>
          </ac:picMkLst>
        </pc:picChg>
        <pc:picChg chg="add mod">
          <ac:chgData name="Riccardo Cappello" userId="97d54fbffe06a6e0" providerId="LiveId" clId="{C921A707-1ACC-4277-895B-217DC43DF902}" dt="2019-09-14T12:17:17.446" v="124" actId="1076"/>
          <ac:picMkLst>
            <pc:docMk/>
            <pc:sldMk cId="1545307064" sldId="1603"/>
            <ac:picMk id="9" creationId="{11C9EE7A-78C8-40FE-8989-4A6BDD95AE9F}"/>
          </ac:picMkLst>
        </pc:picChg>
        <pc:picChg chg="add mod">
          <ac:chgData name="Riccardo Cappello" userId="97d54fbffe06a6e0" providerId="LiveId" clId="{C921A707-1ACC-4277-895B-217DC43DF902}" dt="2019-09-16T07:16:18.019" v="195" actId="1035"/>
          <ac:picMkLst>
            <pc:docMk/>
            <pc:sldMk cId="1545307064" sldId="1603"/>
            <ac:picMk id="10" creationId="{FF50A9E2-5CF4-4BE4-8393-899C2044E889}"/>
          </ac:picMkLst>
        </pc:picChg>
      </pc:sldChg>
      <pc:sldChg chg="del">
        <pc:chgData name="Riccardo Cappello" userId="97d54fbffe06a6e0" providerId="LiveId" clId="{C921A707-1ACC-4277-895B-217DC43DF902}" dt="2019-09-17T09:05:06.167" v="293" actId="2696"/>
        <pc:sldMkLst>
          <pc:docMk/>
          <pc:sldMk cId="4209634587" sldId="1898"/>
        </pc:sldMkLst>
      </pc:sldChg>
      <pc:sldChg chg="addSp modSp add modAnim">
        <pc:chgData name="Riccardo Cappello" userId="97d54fbffe06a6e0" providerId="LiveId" clId="{C921A707-1ACC-4277-895B-217DC43DF902}" dt="2019-09-14T12:33:19.053" v="175"/>
        <pc:sldMkLst>
          <pc:docMk/>
          <pc:sldMk cId="1992008101" sldId="10512"/>
        </pc:sldMkLst>
        <pc:picChg chg="add mod">
          <ac:chgData name="Riccardo Cappello" userId="97d54fbffe06a6e0" providerId="LiveId" clId="{C921A707-1ACC-4277-895B-217DC43DF902}" dt="2019-09-14T12:23:19.276" v="174" actId="14100"/>
          <ac:picMkLst>
            <pc:docMk/>
            <pc:sldMk cId="1992008101" sldId="10512"/>
            <ac:picMk id="4" creationId="{5945154E-713D-40B9-B0E1-D2F11EFCB2F2}"/>
          </ac:picMkLst>
        </pc:picChg>
      </pc:sldChg>
      <pc:sldChg chg="addSp delSp modSp add modTransition">
        <pc:chgData name="Riccardo Cappello" userId="97d54fbffe06a6e0" providerId="LiveId" clId="{C921A707-1ACC-4277-895B-217DC43DF902}" dt="2019-09-16T08:50:22.471" v="291"/>
        <pc:sldMkLst>
          <pc:docMk/>
          <pc:sldMk cId="3287949672" sldId="10513"/>
        </pc:sldMkLst>
        <pc:spChg chg="del">
          <ac:chgData name="Riccardo Cappello" userId="97d54fbffe06a6e0" providerId="LiveId" clId="{C921A707-1ACC-4277-895B-217DC43DF902}" dt="2019-09-16T08:49:13.834" v="250"/>
          <ac:spMkLst>
            <pc:docMk/>
            <pc:sldMk cId="3287949672" sldId="10513"/>
            <ac:spMk id="2" creationId="{489253F6-676C-4C40-AD9F-87BB88CC70DE}"/>
          </ac:spMkLst>
        </pc:spChg>
        <pc:spChg chg="del">
          <ac:chgData name="Riccardo Cappello" userId="97d54fbffe06a6e0" providerId="LiveId" clId="{C921A707-1ACC-4277-895B-217DC43DF902}" dt="2019-09-16T08:49:13.834" v="250"/>
          <ac:spMkLst>
            <pc:docMk/>
            <pc:sldMk cId="3287949672" sldId="10513"/>
            <ac:spMk id="3" creationId="{F854CE58-3A37-4F4D-87B8-EA64947D5A3C}"/>
          </ac:spMkLst>
        </pc:spChg>
        <pc:spChg chg="add del mod">
          <ac:chgData name="Riccardo Cappello" userId="97d54fbffe06a6e0" providerId="LiveId" clId="{C921A707-1ACC-4277-895B-217DC43DF902}" dt="2019-09-16T08:49:29.553" v="251"/>
          <ac:spMkLst>
            <pc:docMk/>
            <pc:sldMk cId="3287949672" sldId="10513"/>
            <ac:spMk id="4" creationId="{B8A38E6D-4C8D-4695-989A-79BAAAC4F387}"/>
          </ac:spMkLst>
        </pc:spChg>
        <pc:spChg chg="add del mod">
          <ac:chgData name="Riccardo Cappello" userId="97d54fbffe06a6e0" providerId="LiveId" clId="{C921A707-1ACC-4277-895B-217DC43DF902}" dt="2019-09-16T08:49:29.553" v="251"/>
          <ac:spMkLst>
            <pc:docMk/>
            <pc:sldMk cId="3287949672" sldId="10513"/>
            <ac:spMk id="5" creationId="{0DD8950D-A27C-42AB-9255-C103F843CE9D}"/>
          </ac:spMkLst>
        </pc:spChg>
        <pc:spChg chg="add mod">
          <ac:chgData name="Riccardo Cappello" userId="97d54fbffe06a6e0" providerId="LiveId" clId="{C921A707-1ACC-4277-895B-217DC43DF902}" dt="2019-09-16T08:49:37.922" v="276" actId="20577"/>
          <ac:spMkLst>
            <pc:docMk/>
            <pc:sldMk cId="3287949672" sldId="10513"/>
            <ac:spMk id="6" creationId="{F65C6096-20F8-471B-9211-DAC470AC7CE7}"/>
          </ac:spMkLst>
        </pc:spChg>
        <pc:spChg chg="add mod">
          <ac:chgData name="Riccardo Cappello" userId="97d54fbffe06a6e0" providerId="LiveId" clId="{C921A707-1ACC-4277-895B-217DC43DF902}" dt="2019-09-16T08:49:43.569" v="290" actId="20577"/>
          <ac:spMkLst>
            <pc:docMk/>
            <pc:sldMk cId="3287949672" sldId="10513"/>
            <ac:spMk id="7" creationId="{E2A96999-F70F-42BB-9AC1-48A71F732F38}"/>
          </ac:spMkLst>
        </pc:spChg>
      </pc:sldChg>
      <pc:sldChg chg="modSp add">
        <pc:chgData name="Riccardo Cappello" userId="97d54fbffe06a6e0" providerId="LiveId" clId="{C921A707-1ACC-4277-895B-217DC43DF902}" dt="2019-09-17T09:05:33.752" v="351" actId="20577"/>
        <pc:sldMkLst>
          <pc:docMk/>
          <pc:sldMk cId="1141350084" sldId="10514"/>
        </pc:sldMkLst>
        <pc:spChg chg="mod">
          <ac:chgData name="Riccardo Cappello" userId="97d54fbffe06a6e0" providerId="LiveId" clId="{C921A707-1ACC-4277-895B-217DC43DF902}" dt="2019-09-17T09:05:11.791" v="303" actId="20577"/>
          <ac:spMkLst>
            <pc:docMk/>
            <pc:sldMk cId="1141350084" sldId="10514"/>
            <ac:spMk id="4" creationId="{422A58D2-7388-4B1E-BE61-03AFA280FAEC}"/>
          </ac:spMkLst>
        </pc:spChg>
        <pc:spChg chg="mod">
          <ac:chgData name="Riccardo Cappello" userId="97d54fbffe06a6e0" providerId="LiveId" clId="{C921A707-1ACC-4277-895B-217DC43DF902}" dt="2019-09-17T09:05:33.752" v="351" actId="20577"/>
          <ac:spMkLst>
            <pc:docMk/>
            <pc:sldMk cId="1141350084" sldId="10514"/>
            <ac:spMk id="5" creationId="{84483FC8-5248-457B-A925-23038B08A5C1}"/>
          </ac:spMkLst>
        </pc:spChg>
      </pc:sldChg>
      <pc:sldMasterChg chg="delSldLayout">
        <pc:chgData name="Riccardo Cappello" userId="97d54fbffe06a6e0" providerId="LiveId" clId="{C921A707-1ACC-4277-895B-217DC43DF902}" dt="2019-09-17T09:05:06.167" v="294" actId="2696"/>
        <pc:sldMasterMkLst>
          <pc:docMk/>
          <pc:sldMasterMk cId="1196950189" sldId="2147483648"/>
        </pc:sldMasterMkLst>
        <pc:sldLayoutChg chg="del">
          <pc:chgData name="Riccardo Cappello" userId="97d54fbffe06a6e0" providerId="LiveId" clId="{C921A707-1ACC-4277-895B-217DC43DF902}" dt="2019-09-17T09:05:06.167" v="294" actId="2696"/>
          <pc:sldLayoutMkLst>
            <pc:docMk/>
            <pc:sldMasterMk cId="1196950189" sldId="2147483648"/>
            <pc:sldLayoutMk cId="3823106742" sldId="214748366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C78572-A62A-480F-967A-4F39C5238A45}" type="datetimeFigureOut">
              <a:rPr lang="en-US" smtClean="0"/>
              <a:t>09/16/19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54D3AC-509B-4EF0-99A7-9B3C050B8CBA}" type="slidenum">
              <a:rPr lang="en-US" smtClean="0"/>
              <a:t>‹#›</a:t>
            </a:fld>
            <a:endParaRPr lang="en-US"/>
          </a:p>
        </p:txBody>
      </p:sp>
    </p:spTree>
    <p:extLst>
      <p:ext uri="{BB962C8B-B14F-4D97-AF65-F5344CB8AC3E}">
        <p14:creationId xmlns:p14="http://schemas.microsoft.com/office/powerpoint/2010/main" val="241769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665305">
              <a:defRPr/>
            </a:pPr>
            <a:endParaRPr lang="en-US" sz="5100">
              <a:latin typeface="Helvetica Neue"/>
              <a:ea typeface="Helvetica Neue"/>
              <a:cs typeface="Helvetica Neue"/>
              <a:sym typeface="Helvetica Neue"/>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166475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09/16/19 17:29</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64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Azure DevOps is literally everything you need to take an idea and turn that idea into a working piece of software in the hands of your end users, for ANY language targeting ANY platform. Azure DevOps is a suite of 5 </a:t>
            </a:r>
            <a:r>
              <a:rPr lang="en-US" sz="882" b="0" i="0" kern="1200" err="1">
                <a:solidFill>
                  <a:schemeClr val="tx1"/>
                </a:solidFill>
                <a:effectLst/>
                <a:latin typeface="Segoe UI Light" pitchFamily="34" charset="0"/>
                <a:ea typeface="+mn-ea"/>
                <a:cs typeface="+mn-cs"/>
              </a:rPr>
              <a:t>sepparate</a:t>
            </a:r>
            <a:r>
              <a:rPr lang="en-US" sz="882" b="0" i="0" kern="1200">
                <a:solidFill>
                  <a:schemeClr val="tx1"/>
                </a:solidFill>
                <a:effectLst/>
                <a:latin typeface="Segoe UI Light" pitchFamily="34" charset="0"/>
                <a:ea typeface="+mn-ea"/>
                <a:cs typeface="+mn-cs"/>
              </a:rPr>
              <a:t> products that work SEAMLESSLY together. There's a work item tracking product called Azure Boards, where you can track any unit of work in your software project with visual tools to help you manage all of your work. There is Azure Pipelines, where you can build </a:t>
            </a:r>
            <a:r>
              <a:rPr lang="en-US" sz="882" b="0" i="0" kern="1200" err="1">
                <a:solidFill>
                  <a:schemeClr val="tx1"/>
                </a:solidFill>
                <a:effectLst/>
                <a:latin typeface="Segoe UI Light" pitchFamily="34" charset="0"/>
                <a:ea typeface="+mn-ea"/>
                <a:cs typeface="+mn-cs"/>
              </a:rPr>
              <a:t>yout</a:t>
            </a:r>
            <a:r>
              <a:rPr lang="en-US" sz="882" b="0" i="0" kern="1200">
                <a:solidFill>
                  <a:schemeClr val="tx1"/>
                </a:solidFill>
                <a:effectLst/>
                <a:latin typeface="Segoe UI Light" pitchFamily="34" charset="0"/>
                <a:ea typeface="+mn-ea"/>
                <a:cs typeface="+mn-cs"/>
              </a:rPr>
              <a:t> your CI/CD pipelines for any language targeting any platform. There is Azure Repos where you can host your own Git repo or a centralized version control system. There is Azure Test Plans for you to create, plan and run all of your manual tests. And finally there is Azure Artifacts, where you can host your package management systems, </a:t>
            </a:r>
            <a:r>
              <a:rPr lang="en-US" sz="882" b="0" i="0" kern="1200" err="1">
                <a:solidFill>
                  <a:schemeClr val="tx1"/>
                </a:solidFill>
                <a:effectLst/>
                <a:latin typeface="Segoe UI Light" pitchFamily="34" charset="0"/>
                <a:ea typeface="+mn-ea"/>
                <a:cs typeface="+mn-cs"/>
              </a:rPr>
              <a:t>whethere</a:t>
            </a:r>
            <a:r>
              <a:rPr lang="en-US" sz="882" b="0" i="0" kern="1200">
                <a:solidFill>
                  <a:schemeClr val="tx1"/>
                </a:solidFill>
                <a:effectLst/>
                <a:latin typeface="Segoe UI Light" pitchFamily="34" charset="0"/>
                <a:ea typeface="+mn-ea"/>
                <a:cs typeface="+mn-cs"/>
              </a:rPr>
              <a:t> they be </a:t>
            </a:r>
            <a:r>
              <a:rPr lang="en-US" sz="882" b="0" i="0" kern="1200" err="1">
                <a:solidFill>
                  <a:schemeClr val="tx1"/>
                </a:solidFill>
                <a:effectLst/>
                <a:latin typeface="Segoe UI Light" pitchFamily="34" charset="0"/>
                <a:ea typeface="+mn-ea"/>
                <a:cs typeface="+mn-cs"/>
              </a:rPr>
              <a:t>nuget</a:t>
            </a:r>
            <a:r>
              <a:rPr lang="en-US" sz="882" b="0" i="0" kern="1200">
                <a:solidFill>
                  <a:schemeClr val="tx1"/>
                </a:solidFill>
                <a:effectLst/>
                <a:latin typeface="Segoe UI Light" pitchFamily="34" charset="0"/>
                <a:ea typeface="+mn-ea"/>
                <a:cs typeface="+mn-cs"/>
              </a:rPr>
              <a:t>, maven or even generic packages.</a:t>
            </a:r>
            <a:endParaRPr lang="en-GB"/>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7657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In today's session, we will be concentrating on Azure Pipelines, where we will deploy our code faster yet safer! </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09/16/19 17:29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579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Now I've mentioned DevOps a lot, but what exactly is DevOps. I bet if I ask 10 people in this room what DevOps is, we will get 10 different responses. And I'm not saying anyone </a:t>
            </a:r>
            <a:r>
              <a:rPr lang="en-US" sz="882" b="0" i="0" kern="1200" err="1">
                <a:solidFill>
                  <a:schemeClr val="tx1"/>
                </a:solidFill>
                <a:effectLst/>
                <a:latin typeface="Segoe UI Light" pitchFamily="34" charset="0"/>
                <a:ea typeface="+mn-ea"/>
                <a:cs typeface="+mn-cs"/>
              </a:rPr>
              <a:t>elses</a:t>
            </a:r>
            <a:r>
              <a:rPr lang="en-US" sz="882" b="0" i="0" kern="1200">
                <a:solidFill>
                  <a:schemeClr val="tx1"/>
                </a:solidFill>
                <a:effectLst/>
                <a:latin typeface="Segoe UI Light" pitchFamily="34" charset="0"/>
                <a:ea typeface="+mn-ea"/>
                <a:cs typeface="+mn-cs"/>
              </a:rPr>
              <a:t> definition is wrong. But in order to frame this conversation we are having, let me give you Microsoft's </a:t>
            </a:r>
            <a:r>
              <a:rPr lang="en-US" sz="882" b="0" i="0" kern="1200" err="1">
                <a:solidFill>
                  <a:schemeClr val="tx1"/>
                </a:solidFill>
                <a:effectLst/>
                <a:latin typeface="Segoe UI Light" pitchFamily="34" charset="0"/>
                <a:ea typeface="+mn-ea"/>
                <a:cs typeface="+mn-cs"/>
              </a:rPr>
              <a:t>Definintion</a:t>
            </a:r>
            <a:r>
              <a:rPr lang="en-US" sz="882" b="0" i="0" kern="1200">
                <a:solidFill>
                  <a:schemeClr val="tx1"/>
                </a:solidFill>
                <a:effectLst/>
                <a:latin typeface="Segoe UI Light" pitchFamily="34" charset="0"/>
                <a:ea typeface="+mn-ea"/>
                <a:cs typeface="+mn-cs"/>
              </a:rPr>
              <a:t> of DevOps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09/16/19 17:29</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429191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At Microsoft, DevOps is something very specific. </a:t>
            </a:r>
            <a:r>
              <a:rPr lang="en-US" sz="882" b="0" i="0" kern="1200" err="1">
                <a:solidFill>
                  <a:schemeClr val="tx1"/>
                </a:solidFill>
                <a:effectLst/>
                <a:latin typeface="Segoe UI Light" pitchFamily="34" charset="0"/>
                <a:ea typeface="+mn-ea"/>
                <a:cs typeface="+mn-cs"/>
              </a:rPr>
              <a:t>Devops</a:t>
            </a:r>
            <a:r>
              <a:rPr lang="en-US" sz="882" b="0" i="0" kern="1200">
                <a:solidFill>
                  <a:schemeClr val="tx1"/>
                </a:solidFill>
                <a:effectLst/>
                <a:latin typeface="Segoe UI Light" pitchFamily="34" charset="0"/>
                <a:ea typeface="+mn-ea"/>
                <a:cs typeface="+mn-cs"/>
              </a:rPr>
              <a:t> is the union of people, process and products to enable the </a:t>
            </a:r>
            <a:r>
              <a:rPr lang="en-US" sz="882" b="0" i="0" kern="1200" err="1">
                <a:solidFill>
                  <a:schemeClr val="tx1"/>
                </a:solidFill>
                <a:effectLst/>
                <a:latin typeface="Segoe UI Light" pitchFamily="34" charset="0"/>
                <a:ea typeface="+mn-ea"/>
                <a:cs typeface="+mn-cs"/>
              </a:rPr>
              <a:t>continous</a:t>
            </a:r>
            <a:r>
              <a:rPr lang="en-US" sz="882" b="0" i="0" kern="1200">
                <a:solidFill>
                  <a:schemeClr val="tx1"/>
                </a:solidFill>
                <a:effectLst/>
                <a:latin typeface="Segoe UI Light" pitchFamily="34" charset="0"/>
                <a:ea typeface="+mn-ea"/>
                <a:cs typeface="+mn-cs"/>
              </a:rPr>
              <a:t> delivery of value to our end users. Now notice I said that super carefully. I didn't say </a:t>
            </a:r>
            <a:r>
              <a:rPr lang="en-US" sz="882" b="0" i="0" kern="1200" err="1">
                <a:solidFill>
                  <a:schemeClr val="tx1"/>
                </a:solidFill>
                <a:effectLst/>
                <a:latin typeface="Segoe UI Light" pitchFamily="34" charset="0"/>
                <a:ea typeface="+mn-ea"/>
                <a:cs typeface="+mn-cs"/>
              </a:rPr>
              <a:t>continously</a:t>
            </a:r>
            <a:r>
              <a:rPr lang="en-US" sz="882" b="0" i="0" kern="1200">
                <a:solidFill>
                  <a:schemeClr val="tx1"/>
                </a:solidFill>
                <a:effectLst/>
                <a:latin typeface="Segoe UI Light" pitchFamily="34" charset="0"/>
                <a:ea typeface="+mn-ea"/>
                <a:cs typeface="+mn-cs"/>
              </a:rPr>
              <a:t> deliver code. Because what will that give us, just </a:t>
            </a:r>
            <a:r>
              <a:rPr lang="en-US" sz="882" b="0" i="0" kern="1200" err="1">
                <a:solidFill>
                  <a:schemeClr val="tx1"/>
                </a:solidFill>
                <a:effectLst/>
                <a:latin typeface="Segoe UI Light" pitchFamily="34" charset="0"/>
                <a:ea typeface="+mn-ea"/>
                <a:cs typeface="+mn-cs"/>
              </a:rPr>
              <a:t>piples</a:t>
            </a:r>
            <a:r>
              <a:rPr lang="en-US" sz="882" b="0" i="0" kern="1200">
                <a:solidFill>
                  <a:schemeClr val="tx1"/>
                </a:solidFill>
                <a:effectLst/>
                <a:latin typeface="Segoe UI Light" pitchFamily="34" charset="0"/>
                <a:ea typeface="+mn-ea"/>
                <a:cs typeface="+mn-cs"/>
              </a:rPr>
              <a:t> and piles of code that's no use to our end users. And notice, I didn't even say </a:t>
            </a:r>
            <a:r>
              <a:rPr lang="en-US" sz="882" b="0" i="0" kern="1200" err="1">
                <a:solidFill>
                  <a:schemeClr val="tx1"/>
                </a:solidFill>
                <a:effectLst/>
                <a:latin typeface="Segoe UI Light" pitchFamily="34" charset="0"/>
                <a:ea typeface="+mn-ea"/>
                <a:cs typeface="+mn-cs"/>
              </a:rPr>
              <a:t>continously</a:t>
            </a:r>
            <a:r>
              <a:rPr lang="en-US" sz="882" b="0" i="0" kern="1200">
                <a:solidFill>
                  <a:schemeClr val="tx1"/>
                </a:solidFill>
                <a:effectLst/>
                <a:latin typeface="Segoe UI Light" pitchFamily="34" charset="0"/>
                <a:ea typeface="+mn-ea"/>
                <a:cs typeface="+mn-cs"/>
              </a:rPr>
              <a:t> deliver features. Because we could be delivering feature after feature, but if we are not delivering value, we are just wasting time! </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09/16/19 17:29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1511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Now why is this important? Why do should we care about DevOps. The speed of business today is SO fast, that we must adopt DevOps best practices just to keep up. If we don't, our competitors either have or they will adopt DevOps best practices. And whey they do, they WILL out innovate us and they WILL render us obsolete. And no one wants to be rendered obsolete. </a:t>
            </a: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790D233-F26C-49EB-8514-A6618CB65AD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1284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This isn't just theory anymore. We now have the cold hard </a:t>
            </a:r>
            <a:r>
              <a:rPr lang="en-US" sz="882" b="0" i="0" kern="1200" err="1">
                <a:solidFill>
                  <a:schemeClr val="tx1"/>
                </a:solidFill>
                <a:effectLst/>
                <a:latin typeface="Segoe UI Light" pitchFamily="34" charset="0"/>
                <a:ea typeface="+mn-ea"/>
                <a:cs typeface="+mn-cs"/>
              </a:rPr>
              <a:t>imperical</a:t>
            </a:r>
            <a:r>
              <a:rPr lang="en-US" sz="882" b="0" i="0" kern="1200">
                <a:solidFill>
                  <a:schemeClr val="tx1"/>
                </a:solidFill>
                <a:effectLst/>
                <a:latin typeface="Segoe UI Light" pitchFamily="34" charset="0"/>
                <a:ea typeface="+mn-ea"/>
                <a:cs typeface="+mn-cs"/>
              </a:rPr>
              <a:t> facts that </a:t>
            </a:r>
            <a:r>
              <a:rPr lang="en-US" sz="882" b="0" i="0" kern="1200" err="1">
                <a:solidFill>
                  <a:schemeClr val="tx1"/>
                </a:solidFill>
                <a:effectLst/>
                <a:latin typeface="Segoe UI Light" pitchFamily="34" charset="0"/>
                <a:ea typeface="+mn-ea"/>
                <a:cs typeface="+mn-cs"/>
              </a:rPr>
              <a:t>cleary</a:t>
            </a:r>
            <a:r>
              <a:rPr lang="en-US" sz="882" b="0" i="0" kern="1200">
                <a:solidFill>
                  <a:schemeClr val="tx1"/>
                </a:solidFill>
                <a:effectLst/>
                <a:latin typeface="Segoe UI Light" pitchFamily="34" charset="0"/>
                <a:ea typeface="+mn-ea"/>
                <a:cs typeface="+mn-cs"/>
              </a:rPr>
              <a:t> demonstrate this. Adopting DevOps best practices means you are faster to market, you have lower failure rates. Much faster lead time for changes and much faster Mean time to recover. And what does all of this translate into? INCREASED REVENUE! </a:t>
            </a:r>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9372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882" b="0" i="0" kern="1200">
                <a:solidFill>
                  <a:schemeClr val="tx1"/>
                </a:solidFill>
                <a:effectLst/>
                <a:latin typeface="Segoe UI Light" pitchFamily="34" charset="0"/>
                <a:ea typeface="+mn-ea"/>
                <a:cs typeface="+mn-cs"/>
              </a:rPr>
              <a:t>To implement DevOps successfully, you have to attack all three pillars when writing software. You must address the People, the Process and the Products </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09/16/19 17:29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3537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For the people portion, that's the toughest change to make. This is a cultural shift that needs to take place in the organization. Where everybody from the top down all become </a:t>
            </a:r>
            <a:r>
              <a:rPr lang="en-US" sz="882" b="0" i="0" kern="1200" err="1">
                <a:solidFill>
                  <a:schemeClr val="tx1"/>
                </a:solidFill>
                <a:effectLst/>
                <a:latin typeface="Segoe UI Light" pitchFamily="34" charset="0"/>
                <a:ea typeface="+mn-ea"/>
                <a:cs typeface="+mn-cs"/>
              </a:rPr>
              <a:t>hyperfocused</a:t>
            </a:r>
            <a:r>
              <a:rPr lang="en-US" sz="882" b="0" i="0" kern="1200">
                <a:solidFill>
                  <a:schemeClr val="tx1"/>
                </a:solidFill>
                <a:effectLst/>
                <a:latin typeface="Segoe UI Light" pitchFamily="34" charset="0"/>
                <a:ea typeface="+mn-ea"/>
                <a:cs typeface="+mn-cs"/>
              </a:rPr>
              <a:t> on continuously delivering value. I don't want to hear, well, that's how we always do things from anyone. Everyone needs to focus on continuously delivering </a:t>
            </a:r>
            <a:r>
              <a:rPr lang="en-US" sz="882" b="0" i="0" kern="1200" err="1">
                <a:solidFill>
                  <a:schemeClr val="tx1"/>
                </a:solidFill>
                <a:effectLst/>
                <a:latin typeface="Segoe UI Light" pitchFamily="34" charset="0"/>
                <a:ea typeface="+mn-ea"/>
                <a:cs typeface="+mn-cs"/>
              </a:rPr>
              <a:t>vaue</a:t>
            </a:r>
            <a:r>
              <a:rPr lang="en-US" sz="882" b="0" i="0" kern="1200">
                <a:solidFill>
                  <a:schemeClr val="tx1"/>
                </a:solidFill>
                <a:effectLst/>
                <a:latin typeface="Segoe UI Light" pitchFamily="34" charset="0"/>
                <a:ea typeface="+mn-ea"/>
                <a:cs typeface="+mn-cs"/>
              </a:rPr>
              <a:t>. </a:t>
            </a:r>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09/16/19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8200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82" b="0" i="0" kern="1200">
                <a:solidFill>
                  <a:schemeClr val="tx1"/>
                </a:solidFill>
                <a:effectLst/>
                <a:latin typeface="Segoe UI Light" pitchFamily="34" charset="0"/>
                <a:ea typeface="+mn-ea"/>
                <a:cs typeface="+mn-cs"/>
              </a:rPr>
              <a:t>For the process, we need to have a process that will let us </a:t>
            </a:r>
            <a:r>
              <a:rPr lang="en-US" sz="882" b="0" i="0" kern="1200" err="1">
                <a:solidFill>
                  <a:schemeClr val="tx1"/>
                </a:solidFill>
                <a:effectLst/>
                <a:latin typeface="Segoe UI Light" pitchFamily="34" charset="0"/>
                <a:ea typeface="+mn-ea"/>
                <a:cs typeface="+mn-cs"/>
              </a:rPr>
              <a:t>interate</a:t>
            </a:r>
            <a:r>
              <a:rPr lang="en-US" sz="882" b="0" i="0" kern="1200">
                <a:solidFill>
                  <a:schemeClr val="tx1"/>
                </a:solidFill>
                <a:effectLst/>
                <a:latin typeface="Segoe UI Light" pitchFamily="34" charset="0"/>
                <a:ea typeface="+mn-ea"/>
                <a:cs typeface="+mn-cs"/>
              </a:rPr>
              <a:t> fast enough, yet still deliver code of high enough quality. So what does that mean? I need to be able to plan my sprints, and I need to be able to check my code in and out while tracking against the work I'm doing. And as I'm checking code in and out? Builds need to kick off. Automated Tests need to be run. Security scans need to happen. And if the build are good, an automated system needs to pick up my bits and deploy them into my Dev, QA, UAT all the way out in to production. And why does this need to be automated? Potentially, this can happen many times a day! So we need to make sure the process is consistent and repeatable. Every single time like clock work. And once the code reaches production, it doesn't end there. We still need to be able to monitor our code in production. We need to know things like, is my app up or down, is my app performing well, and what are users really doing in my app? Because answers to those questions let me know if I'm delivering </a:t>
            </a:r>
            <a:r>
              <a:rPr lang="en-US" sz="882" b="0" i="0" kern="1200" err="1">
                <a:solidFill>
                  <a:schemeClr val="tx1"/>
                </a:solidFill>
                <a:effectLst/>
                <a:latin typeface="Segoe UI Light" pitchFamily="34" charset="0"/>
                <a:ea typeface="+mn-ea"/>
                <a:cs typeface="+mn-cs"/>
              </a:rPr>
              <a:t>vaue</a:t>
            </a:r>
            <a:r>
              <a:rPr lang="en-US" sz="882" b="0" i="0" kern="1200">
                <a:solidFill>
                  <a:schemeClr val="tx1"/>
                </a:solidFill>
                <a:effectLst/>
                <a:latin typeface="Segoe UI Light" pitchFamily="34" charset="0"/>
                <a:ea typeface="+mn-ea"/>
                <a:cs typeface="+mn-cs"/>
              </a:rPr>
              <a:t> to my end users. And if I am, we can double down on those types of activities in the next sprint. And if we aren't, then we can quickly reprioritize our backlog and course correct.</a:t>
            </a:r>
            <a:endParaRPr lang="en-US"/>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09/16/19 17:29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5846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b="0" i="0" kern="1200">
                <a:solidFill>
                  <a:schemeClr val="tx1"/>
                </a:solidFill>
                <a:effectLst/>
                <a:latin typeface="Segoe UI Light" pitchFamily="34" charset="0"/>
                <a:ea typeface="+mn-ea"/>
                <a:cs typeface="+mn-cs"/>
              </a:rPr>
              <a:t>Now all of this requires the right products and tools to help enable all of this. So we need tools that will let us track our work throughout our sprint. We need source control systems that can </a:t>
            </a:r>
            <a:r>
              <a:rPr lang="en-US" sz="882" b="0" i="0" kern="1200" err="1">
                <a:solidFill>
                  <a:schemeClr val="tx1"/>
                </a:solidFill>
                <a:effectLst/>
                <a:latin typeface="Segoe UI Light" pitchFamily="34" charset="0"/>
                <a:ea typeface="+mn-ea"/>
                <a:cs typeface="+mn-cs"/>
              </a:rPr>
              <a:t>corrolate</a:t>
            </a:r>
            <a:r>
              <a:rPr lang="en-US" sz="882" b="0" i="0" kern="1200">
                <a:solidFill>
                  <a:schemeClr val="tx1"/>
                </a:solidFill>
                <a:effectLst/>
                <a:latin typeface="Segoe UI Light" pitchFamily="34" charset="0"/>
                <a:ea typeface="+mn-ea"/>
                <a:cs typeface="+mn-cs"/>
              </a:rPr>
              <a:t> our work to our </a:t>
            </a:r>
            <a:r>
              <a:rPr lang="en-US" sz="882" b="0" i="0" kern="1200" err="1">
                <a:solidFill>
                  <a:schemeClr val="tx1"/>
                </a:solidFill>
                <a:effectLst/>
                <a:latin typeface="Segoe UI Light" pitchFamily="34" charset="0"/>
                <a:ea typeface="+mn-ea"/>
                <a:cs typeface="+mn-cs"/>
              </a:rPr>
              <a:t>checkins</a:t>
            </a:r>
            <a:r>
              <a:rPr lang="en-US" sz="882" b="0" i="0" kern="1200">
                <a:solidFill>
                  <a:schemeClr val="tx1"/>
                </a:solidFill>
                <a:effectLst/>
                <a:latin typeface="Segoe UI Light" pitchFamily="34" charset="0"/>
                <a:ea typeface="+mn-ea"/>
                <a:cs typeface="+mn-cs"/>
              </a:rPr>
              <a:t>. We need automated build and release systems that can build on </a:t>
            </a:r>
            <a:r>
              <a:rPr lang="en-US" sz="882" b="0" i="0" kern="1200" err="1">
                <a:solidFill>
                  <a:schemeClr val="tx1"/>
                </a:solidFill>
                <a:effectLst/>
                <a:latin typeface="Segoe UI Light" pitchFamily="34" charset="0"/>
                <a:ea typeface="+mn-ea"/>
                <a:cs typeface="+mn-cs"/>
              </a:rPr>
              <a:t>everycheckin</a:t>
            </a:r>
            <a:r>
              <a:rPr lang="en-US" sz="882" b="0" i="0" kern="1200">
                <a:solidFill>
                  <a:schemeClr val="tx1"/>
                </a:solidFill>
                <a:effectLst/>
                <a:latin typeface="Segoe UI Light" pitchFamily="34" charset="0"/>
                <a:ea typeface="+mn-ea"/>
                <a:cs typeface="+mn-cs"/>
              </a:rPr>
              <a:t>, run all of our unit tests and automate deployment all the way to production. And we need systems in place to monitor our app in production. </a:t>
            </a:r>
          </a:p>
          <a:p>
            <a:pPr marL="171450" indent="-171450">
              <a:buFont typeface="Arial" panose="020B0604020202020204" pitchFamily="34" charset="0"/>
              <a:buChar char="•"/>
            </a:pPr>
            <a:r>
              <a:rPr lang="en-US" sz="882" b="0" i="0" kern="1200">
                <a:solidFill>
                  <a:schemeClr val="tx1"/>
                </a:solidFill>
                <a:effectLst/>
                <a:latin typeface="Segoe UI Light" pitchFamily="34" charset="0"/>
                <a:ea typeface="+mn-ea"/>
                <a:cs typeface="+mn-cs"/>
              </a:rPr>
              <a:t>Out there in the world, there are all sorts of tools that do these things. And Azure is an open system, which means you can keep using all of the DevOps tools you are most familiar with. </a:t>
            </a:r>
          </a:p>
          <a:p>
            <a:pPr marL="171450" indent="-171450">
              <a:buFont typeface="Arial" panose="020B0604020202020204" pitchFamily="34" charset="0"/>
              <a:buChar char="•"/>
            </a:pPr>
            <a:r>
              <a:rPr lang="en-US" sz="882" b="0" i="0" kern="1200">
                <a:solidFill>
                  <a:schemeClr val="tx1"/>
                </a:solidFill>
                <a:effectLst/>
                <a:latin typeface="Segoe UI Light" pitchFamily="34" charset="0"/>
                <a:ea typeface="+mn-ea"/>
                <a:cs typeface="+mn-cs"/>
              </a:rPr>
              <a:t>However, you can replace ALL of them with just one product. Azure DevOps </a:t>
            </a:r>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09/16/19 17:29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53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51A85-091C-49E1-B5AA-0D9B7EC556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BFBF81-CC5E-42DD-8625-7D9FA537FC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CDC29C-79F9-4925-BF0A-5C3C0ED8567D}"/>
              </a:ext>
            </a:extLst>
          </p:cNvPr>
          <p:cNvSpPr>
            <a:spLocks noGrp="1"/>
          </p:cNvSpPr>
          <p:nvPr>
            <p:ph type="dt" sz="half" idx="10"/>
          </p:nvPr>
        </p:nvSpPr>
        <p:spPr/>
        <p:txBody>
          <a:bodyPr/>
          <a:lstStyle/>
          <a:p>
            <a:fld id="{A076941A-890E-4A5B-8B23-B471183C2BB0}" type="datetimeFigureOut">
              <a:rPr lang="en-US" smtClean="0"/>
              <a:t>09/16/19</a:t>
            </a:fld>
            <a:endParaRPr lang="en-US"/>
          </a:p>
        </p:txBody>
      </p:sp>
      <p:sp>
        <p:nvSpPr>
          <p:cNvPr id="5" name="Footer Placeholder 4">
            <a:extLst>
              <a:ext uri="{FF2B5EF4-FFF2-40B4-BE49-F238E27FC236}">
                <a16:creationId xmlns:a16="http://schemas.microsoft.com/office/drawing/2014/main" id="{0BC54D0B-1565-4D59-85CD-74A5F1D300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9DBFE-E302-4C00-AAE5-9E7096DB3561}"/>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592411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FA6D6-0262-41B2-ADBB-52CF4DFC45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C5565C-139B-4AF5-B2B0-99A07270AE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D31911-79AE-4887-AF45-E620C7C27FA7}"/>
              </a:ext>
            </a:extLst>
          </p:cNvPr>
          <p:cNvSpPr>
            <a:spLocks noGrp="1"/>
          </p:cNvSpPr>
          <p:nvPr>
            <p:ph type="dt" sz="half" idx="10"/>
          </p:nvPr>
        </p:nvSpPr>
        <p:spPr/>
        <p:txBody>
          <a:bodyPr/>
          <a:lstStyle/>
          <a:p>
            <a:fld id="{A076941A-890E-4A5B-8B23-B471183C2BB0}" type="datetimeFigureOut">
              <a:rPr lang="en-US" smtClean="0"/>
              <a:t>09/16/19</a:t>
            </a:fld>
            <a:endParaRPr lang="en-US"/>
          </a:p>
        </p:txBody>
      </p:sp>
      <p:sp>
        <p:nvSpPr>
          <p:cNvPr id="5" name="Footer Placeholder 4">
            <a:extLst>
              <a:ext uri="{FF2B5EF4-FFF2-40B4-BE49-F238E27FC236}">
                <a16:creationId xmlns:a16="http://schemas.microsoft.com/office/drawing/2014/main" id="{F1671058-D824-4037-97D2-6207748E1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200D6-AFBD-49A5-98D7-9AFADF197698}"/>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020874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E19B1F-D8CF-437C-82ED-C72375777B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3EBD6E-8B54-490E-847A-BFE7AFAADA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E38F07-1BF6-4167-85D9-118B926452BC}"/>
              </a:ext>
            </a:extLst>
          </p:cNvPr>
          <p:cNvSpPr>
            <a:spLocks noGrp="1"/>
          </p:cNvSpPr>
          <p:nvPr>
            <p:ph type="dt" sz="half" idx="10"/>
          </p:nvPr>
        </p:nvSpPr>
        <p:spPr/>
        <p:txBody>
          <a:bodyPr/>
          <a:lstStyle/>
          <a:p>
            <a:fld id="{A076941A-890E-4A5B-8B23-B471183C2BB0}" type="datetimeFigureOut">
              <a:rPr lang="en-US" smtClean="0"/>
              <a:t>09/16/19</a:t>
            </a:fld>
            <a:endParaRPr lang="en-US"/>
          </a:p>
        </p:txBody>
      </p:sp>
      <p:sp>
        <p:nvSpPr>
          <p:cNvPr id="5" name="Footer Placeholder 4">
            <a:extLst>
              <a:ext uri="{FF2B5EF4-FFF2-40B4-BE49-F238E27FC236}">
                <a16:creationId xmlns:a16="http://schemas.microsoft.com/office/drawing/2014/main" id="{9B413D1C-66EE-42E7-882D-304BF3142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A0073-C998-4F8E-9068-90BE9E8BCEE0}"/>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396859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391310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41386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618938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53D5DA43-102E-C340-B5A3-2171E6C9419E}"/>
              </a:ext>
            </a:extLst>
          </p:cNvPr>
          <p:cNvSpPr txBox="1"/>
          <p:nvPr userDrawn="1"/>
        </p:nvSpPr>
        <p:spPr>
          <a:xfrm>
            <a:off x="9528826" y="6495393"/>
            <a:ext cx="2486258" cy="246221"/>
          </a:xfrm>
          <a:prstGeom prst="rect">
            <a:avLst/>
          </a:prstGeom>
          <a:noFill/>
        </p:spPr>
        <p:txBody>
          <a:bodyPr wrap="none" lIns="0" tIns="0" rIns="0" bIns="0" rtlCol="0">
            <a:spAutoFit/>
          </a:bodyPr>
          <a:lstStyle/>
          <a:p>
            <a:pPr algn="r"/>
            <a:r>
              <a:rPr lang="en-US" sz="1600">
                <a:solidFill>
                  <a:schemeClr val="tx1">
                    <a:lumMod val="50000"/>
                    <a:lumOff val="50000"/>
                  </a:schemeClr>
                </a:solidFill>
              </a:rPr>
              <a:t>#</a:t>
            </a:r>
            <a:r>
              <a:rPr lang="en-US" sz="1600" err="1">
                <a:solidFill>
                  <a:schemeClr val="tx1">
                    <a:lumMod val="50000"/>
                    <a:lumOff val="50000"/>
                  </a:schemeClr>
                </a:solidFill>
              </a:rPr>
              <a:t>msIgniteTour</a:t>
            </a:r>
            <a:r>
              <a:rPr lang="en-US" sz="1600">
                <a:solidFill>
                  <a:schemeClr val="tx1">
                    <a:lumMod val="50000"/>
                    <a:lumOff val="50000"/>
                  </a:schemeClr>
                </a:solidFill>
              </a:rPr>
              <a:t> | @</a:t>
            </a:r>
            <a:r>
              <a:rPr lang="en-US" sz="1600" err="1">
                <a:solidFill>
                  <a:schemeClr val="tx1">
                    <a:lumMod val="50000"/>
                    <a:lumOff val="50000"/>
                  </a:schemeClr>
                </a:solidFill>
              </a:rPr>
              <a:t>damovisa</a:t>
            </a:r>
            <a:endParaRPr lang="en-US" sz="1600">
              <a:solidFill>
                <a:schemeClr val="tx1">
                  <a:lumMod val="50000"/>
                  <a:lumOff val="50000"/>
                </a:schemeClr>
              </a:solidFill>
            </a:endParaRPr>
          </a:p>
        </p:txBody>
      </p:sp>
    </p:spTree>
    <p:extLst>
      <p:ext uri="{BB962C8B-B14F-4D97-AF65-F5344CB8AC3E}">
        <p14:creationId xmlns:p14="http://schemas.microsoft.com/office/powerpoint/2010/main" val="3690804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_Only_No_Twit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13158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20432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47352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DC29-8BC0-4ED4-A5F9-9318C2489F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ABC39C-20F1-429C-B139-11B2DE0398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B80B0B-B294-4C26-9519-3A54EBB96D3D}"/>
              </a:ext>
            </a:extLst>
          </p:cNvPr>
          <p:cNvSpPr>
            <a:spLocks noGrp="1"/>
          </p:cNvSpPr>
          <p:nvPr>
            <p:ph type="dt" sz="half" idx="10"/>
          </p:nvPr>
        </p:nvSpPr>
        <p:spPr/>
        <p:txBody>
          <a:bodyPr/>
          <a:lstStyle/>
          <a:p>
            <a:fld id="{A076941A-890E-4A5B-8B23-B471183C2BB0}" type="datetimeFigureOut">
              <a:rPr lang="en-US" smtClean="0"/>
              <a:t>09/16/19</a:t>
            </a:fld>
            <a:endParaRPr lang="en-US"/>
          </a:p>
        </p:txBody>
      </p:sp>
      <p:sp>
        <p:nvSpPr>
          <p:cNvPr id="5" name="Footer Placeholder 4">
            <a:extLst>
              <a:ext uri="{FF2B5EF4-FFF2-40B4-BE49-F238E27FC236}">
                <a16:creationId xmlns:a16="http://schemas.microsoft.com/office/drawing/2014/main" id="{5B3A798B-C0E2-4037-AC50-79ABAF773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3AF4FE-8D4E-4BC0-9A8E-FA1D4FF177FE}"/>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435428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62860-A295-4213-958A-2B4C6D8850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10650F-F27B-40AF-99EC-6CB75AAA0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65FAF3-B826-4675-B41B-AA92CD39E811}"/>
              </a:ext>
            </a:extLst>
          </p:cNvPr>
          <p:cNvSpPr>
            <a:spLocks noGrp="1"/>
          </p:cNvSpPr>
          <p:nvPr>
            <p:ph type="dt" sz="half" idx="10"/>
          </p:nvPr>
        </p:nvSpPr>
        <p:spPr/>
        <p:txBody>
          <a:bodyPr/>
          <a:lstStyle/>
          <a:p>
            <a:fld id="{A076941A-890E-4A5B-8B23-B471183C2BB0}" type="datetimeFigureOut">
              <a:rPr lang="en-US" smtClean="0"/>
              <a:t>09/16/19</a:t>
            </a:fld>
            <a:endParaRPr lang="en-US"/>
          </a:p>
        </p:txBody>
      </p:sp>
      <p:sp>
        <p:nvSpPr>
          <p:cNvPr id="5" name="Footer Placeholder 4">
            <a:extLst>
              <a:ext uri="{FF2B5EF4-FFF2-40B4-BE49-F238E27FC236}">
                <a16:creationId xmlns:a16="http://schemas.microsoft.com/office/drawing/2014/main" id="{E162AB59-CECA-4F0F-AD52-7B6BA5AA79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EEC0D9-45E0-4AA8-8AA5-8EEB0E90170F}"/>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3260404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8494-A7DD-42B9-8A4D-7845EA247F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A61373-9CF7-470F-9A86-DAC8E5C105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303BDC-AD64-4529-8B8C-6518713DAB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4C36A8-3F2F-483B-BCBC-22F93D414540}"/>
              </a:ext>
            </a:extLst>
          </p:cNvPr>
          <p:cNvSpPr>
            <a:spLocks noGrp="1"/>
          </p:cNvSpPr>
          <p:nvPr>
            <p:ph type="dt" sz="half" idx="10"/>
          </p:nvPr>
        </p:nvSpPr>
        <p:spPr/>
        <p:txBody>
          <a:bodyPr/>
          <a:lstStyle/>
          <a:p>
            <a:fld id="{A076941A-890E-4A5B-8B23-B471183C2BB0}" type="datetimeFigureOut">
              <a:rPr lang="en-US" smtClean="0"/>
              <a:t>09/16/19</a:t>
            </a:fld>
            <a:endParaRPr lang="en-US"/>
          </a:p>
        </p:txBody>
      </p:sp>
      <p:sp>
        <p:nvSpPr>
          <p:cNvPr id="6" name="Footer Placeholder 5">
            <a:extLst>
              <a:ext uri="{FF2B5EF4-FFF2-40B4-BE49-F238E27FC236}">
                <a16:creationId xmlns:a16="http://schemas.microsoft.com/office/drawing/2014/main" id="{FB0DDB98-BEC3-40A8-9C38-7E39B6198E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CC8454-569A-4A21-867A-4F46DD0ECBE2}"/>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99869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6314-A9FB-4231-8448-D978A7F497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B8CE5D-44F4-4E74-9BD5-FB86A1E36C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4F7F19-825A-42EB-906D-2F5EE11EE4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20F919-83CF-409B-AE0F-A875C615CC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63A1D-79AC-4A8C-8228-9CC93A75C7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667468-934D-4A7E-9A50-27EEE9D68489}"/>
              </a:ext>
            </a:extLst>
          </p:cNvPr>
          <p:cNvSpPr>
            <a:spLocks noGrp="1"/>
          </p:cNvSpPr>
          <p:nvPr>
            <p:ph type="dt" sz="half" idx="10"/>
          </p:nvPr>
        </p:nvSpPr>
        <p:spPr/>
        <p:txBody>
          <a:bodyPr/>
          <a:lstStyle/>
          <a:p>
            <a:fld id="{A076941A-890E-4A5B-8B23-B471183C2BB0}" type="datetimeFigureOut">
              <a:rPr lang="en-US" smtClean="0"/>
              <a:t>09/16/19</a:t>
            </a:fld>
            <a:endParaRPr lang="en-US"/>
          </a:p>
        </p:txBody>
      </p:sp>
      <p:sp>
        <p:nvSpPr>
          <p:cNvPr id="8" name="Footer Placeholder 7">
            <a:extLst>
              <a:ext uri="{FF2B5EF4-FFF2-40B4-BE49-F238E27FC236}">
                <a16:creationId xmlns:a16="http://schemas.microsoft.com/office/drawing/2014/main" id="{B6459BEE-FD76-4C40-B930-C7F22E6873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0E114A-2781-4181-926A-D12792CFF43A}"/>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1709601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C731-32EB-4C94-8043-19C32270EF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7FEC4C-BFF8-40A8-BFAB-915F99A9800E}"/>
              </a:ext>
            </a:extLst>
          </p:cNvPr>
          <p:cNvSpPr>
            <a:spLocks noGrp="1"/>
          </p:cNvSpPr>
          <p:nvPr>
            <p:ph type="dt" sz="half" idx="10"/>
          </p:nvPr>
        </p:nvSpPr>
        <p:spPr/>
        <p:txBody>
          <a:bodyPr/>
          <a:lstStyle/>
          <a:p>
            <a:fld id="{A076941A-890E-4A5B-8B23-B471183C2BB0}" type="datetimeFigureOut">
              <a:rPr lang="en-US" smtClean="0"/>
              <a:t>09/16/19</a:t>
            </a:fld>
            <a:endParaRPr lang="en-US"/>
          </a:p>
        </p:txBody>
      </p:sp>
      <p:sp>
        <p:nvSpPr>
          <p:cNvPr id="4" name="Footer Placeholder 3">
            <a:extLst>
              <a:ext uri="{FF2B5EF4-FFF2-40B4-BE49-F238E27FC236}">
                <a16:creationId xmlns:a16="http://schemas.microsoft.com/office/drawing/2014/main" id="{5566504A-AF87-432D-BAB5-E716BFDA59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192491-3631-45C6-BBA8-8691E8313F55}"/>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118987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5CC9A1-6ACB-4193-9C5F-FC199615DD54}"/>
              </a:ext>
            </a:extLst>
          </p:cNvPr>
          <p:cNvSpPr>
            <a:spLocks noGrp="1"/>
          </p:cNvSpPr>
          <p:nvPr>
            <p:ph type="dt" sz="half" idx="10"/>
          </p:nvPr>
        </p:nvSpPr>
        <p:spPr/>
        <p:txBody>
          <a:bodyPr/>
          <a:lstStyle/>
          <a:p>
            <a:fld id="{A076941A-890E-4A5B-8B23-B471183C2BB0}" type="datetimeFigureOut">
              <a:rPr lang="en-US" smtClean="0"/>
              <a:t>09/16/19</a:t>
            </a:fld>
            <a:endParaRPr lang="en-US"/>
          </a:p>
        </p:txBody>
      </p:sp>
      <p:sp>
        <p:nvSpPr>
          <p:cNvPr id="3" name="Footer Placeholder 2">
            <a:extLst>
              <a:ext uri="{FF2B5EF4-FFF2-40B4-BE49-F238E27FC236}">
                <a16:creationId xmlns:a16="http://schemas.microsoft.com/office/drawing/2014/main" id="{090015F1-F15F-4B0C-99B4-7152F66A9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265A2B-8D35-460F-8899-1DD756553AE6}"/>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3560070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1AB8-FBA0-495F-8E9C-FA4036774A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76E9F5-CEC5-4965-876F-5BDA439243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5C79A9-99DC-479D-A306-92A8BB8BD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7DDC9-E9A2-4042-B83D-0881709B102D}"/>
              </a:ext>
            </a:extLst>
          </p:cNvPr>
          <p:cNvSpPr>
            <a:spLocks noGrp="1"/>
          </p:cNvSpPr>
          <p:nvPr>
            <p:ph type="dt" sz="half" idx="10"/>
          </p:nvPr>
        </p:nvSpPr>
        <p:spPr/>
        <p:txBody>
          <a:bodyPr/>
          <a:lstStyle/>
          <a:p>
            <a:fld id="{A076941A-890E-4A5B-8B23-B471183C2BB0}" type="datetimeFigureOut">
              <a:rPr lang="en-US" smtClean="0"/>
              <a:t>09/16/19</a:t>
            </a:fld>
            <a:endParaRPr lang="en-US"/>
          </a:p>
        </p:txBody>
      </p:sp>
      <p:sp>
        <p:nvSpPr>
          <p:cNvPr id="6" name="Footer Placeholder 5">
            <a:extLst>
              <a:ext uri="{FF2B5EF4-FFF2-40B4-BE49-F238E27FC236}">
                <a16:creationId xmlns:a16="http://schemas.microsoft.com/office/drawing/2014/main" id="{8C795C12-AE0F-415E-BF02-2FF06E88BD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7A0619-4AC5-45BF-951E-F03C0F48C012}"/>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3007121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2B551-7F12-4DC4-AE4E-1EA50635EF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41B2F9-3E4C-4B10-9D29-4AF7296453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CF15D7-DF5E-4A21-9B82-A23FF2A3A1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516C7A-B7F8-4C46-A419-956D1DC7B72D}"/>
              </a:ext>
            </a:extLst>
          </p:cNvPr>
          <p:cNvSpPr>
            <a:spLocks noGrp="1"/>
          </p:cNvSpPr>
          <p:nvPr>
            <p:ph type="dt" sz="half" idx="10"/>
          </p:nvPr>
        </p:nvSpPr>
        <p:spPr/>
        <p:txBody>
          <a:bodyPr/>
          <a:lstStyle/>
          <a:p>
            <a:fld id="{A076941A-890E-4A5B-8B23-B471183C2BB0}" type="datetimeFigureOut">
              <a:rPr lang="en-US" smtClean="0"/>
              <a:t>09/16/19</a:t>
            </a:fld>
            <a:endParaRPr lang="en-US"/>
          </a:p>
        </p:txBody>
      </p:sp>
      <p:sp>
        <p:nvSpPr>
          <p:cNvPr id="6" name="Footer Placeholder 5">
            <a:extLst>
              <a:ext uri="{FF2B5EF4-FFF2-40B4-BE49-F238E27FC236}">
                <a16:creationId xmlns:a16="http://schemas.microsoft.com/office/drawing/2014/main" id="{28D62E85-7E34-4A0F-AE32-DE9E4C93FC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C997CF-1913-4EDF-9B42-09ECF5FED54F}"/>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214425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32D082-4133-4445-B124-5D3C861DD6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3A58AC-9759-4202-8DC6-F020B1591E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CFB605-64EB-4537-881A-C7311F240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6941A-890E-4A5B-8B23-B471183C2BB0}" type="datetimeFigureOut">
              <a:rPr lang="en-US" smtClean="0"/>
              <a:t>09/16/19</a:t>
            </a:fld>
            <a:endParaRPr lang="en-US"/>
          </a:p>
        </p:txBody>
      </p:sp>
      <p:sp>
        <p:nvSpPr>
          <p:cNvPr id="5" name="Footer Placeholder 4">
            <a:extLst>
              <a:ext uri="{FF2B5EF4-FFF2-40B4-BE49-F238E27FC236}">
                <a16:creationId xmlns:a16="http://schemas.microsoft.com/office/drawing/2014/main" id="{1B8A277E-1EB9-4F08-9B7F-99044793A4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0A3844-5A56-4AA0-AF6C-FAC78151DD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D6707D-6039-4C06-AD7F-CCF59237D28C}" type="slidenum">
              <a:rPr lang="en-US" smtClean="0"/>
              <a:t>‹#›</a:t>
            </a:fld>
            <a:endParaRPr lang="en-US"/>
          </a:p>
        </p:txBody>
      </p:sp>
    </p:spTree>
    <p:extLst>
      <p:ext uri="{BB962C8B-B14F-4D97-AF65-F5344CB8AC3E}">
        <p14:creationId xmlns:p14="http://schemas.microsoft.com/office/powerpoint/2010/main" val="1196950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jpg"/><Relationship Id="rId3" Type="http://schemas.openxmlformats.org/officeDocument/2006/relationships/image" Target="../media/image22.png"/><Relationship Id="rId21" Type="http://schemas.openxmlformats.org/officeDocument/2006/relationships/image" Target="../media/image39.png"/><Relationship Id="rId34" Type="http://schemas.openxmlformats.org/officeDocument/2006/relationships/image" Target="../media/image52.png"/><Relationship Id="rId7" Type="http://schemas.openxmlformats.org/officeDocument/2006/relationships/image" Target="../media/image26.png"/><Relationship Id="rId12" Type="http://schemas.openxmlformats.org/officeDocument/2006/relationships/image" Target="../media/image30.jpg"/><Relationship Id="rId17" Type="http://schemas.openxmlformats.org/officeDocument/2006/relationships/image" Target="../media/image35.jpg"/><Relationship Id="rId25" Type="http://schemas.openxmlformats.org/officeDocument/2006/relationships/image" Target="../media/image43.png"/><Relationship Id="rId33" Type="http://schemas.openxmlformats.org/officeDocument/2006/relationships/image" Target="../media/image51.png"/><Relationship Id="rId2" Type="http://schemas.openxmlformats.org/officeDocument/2006/relationships/notesSlide" Target="../notesSlides/notesSlide9.xml"/><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29.png"/><Relationship Id="rId24" Type="http://schemas.openxmlformats.org/officeDocument/2006/relationships/image" Target="../media/image42.png"/><Relationship Id="rId32" Type="http://schemas.openxmlformats.org/officeDocument/2006/relationships/image" Target="../media/image50.jpg"/><Relationship Id="rId5" Type="http://schemas.openxmlformats.org/officeDocument/2006/relationships/image" Target="../media/image24.png"/><Relationship Id="rId15" Type="http://schemas.openxmlformats.org/officeDocument/2006/relationships/image" Target="../media/image33.jpg"/><Relationship Id="rId23" Type="http://schemas.openxmlformats.org/officeDocument/2006/relationships/image" Target="../media/image41.png"/><Relationship Id="rId28" Type="http://schemas.openxmlformats.org/officeDocument/2006/relationships/image" Target="../media/image46.png"/><Relationship Id="rId10" Type="http://schemas.openxmlformats.org/officeDocument/2006/relationships/image" Target="../media/image28.png"/><Relationship Id="rId19" Type="http://schemas.openxmlformats.org/officeDocument/2006/relationships/image" Target="../media/image37.png"/><Relationship Id="rId31" Type="http://schemas.openxmlformats.org/officeDocument/2006/relationships/image" Target="../media/image49.jpg"/><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jpg"/><Relationship Id="rId30"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rcappello@outlook.com" TargetMode="Externa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hyperlink" Target="https://nam06.safelinks.protection.outlook.com/?url=https%3A%2F%2Ftechcommunity.microsoft.com%2Ft5%2FMicrosoft-Ignite-The-Tour%2FMoving-your-database-to-Azure%2Fm-p%2F284149&amp;data=02%7C01%7Cv-judes%40microsoft.com%7C8a28c85444ae4915bf3f08d6ea3650dc%7C72f988bf86f141af91ab2d7cd011db47%7C1%7C0%7C636953916343802566&amp;sdata=bOc0qKiZNNwNDfrnhmrK8ytI3aatk6BVZy504kiW3jQ%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s://nam06.safelinks.protection.outlook.com/?url=https%3A%2F%2Fgithub.com%2Fmicrosoft%2FIgniteTheTour%2Ftree%2Fmaster%2FDEV%2520-%2520Building%2520your%2520Applications%2520for%2520the%2520Cloud%2FDEV20&amp;data=02%7C01%7Cv-judes%40microsoft.com%7C8a28c85444ae4915bf3f08d6ea3650dc%7C72f988bf86f141af91ab2d7cd011db47%7C1%7C0%7C636953916343812567&amp;sdata=XimzU6qEWioO4yZoGn6wuf171Zf%2FtCHdRfTWXSe4Wsc%3D&amp;reserved=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85026" y="2266566"/>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Training Day: </a:t>
            </a:r>
            <a:br>
              <a:rPr lang="en-US" sz="4902" spc="-49" dirty="0">
                <a:solidFill>
                  <a:srgbClr val="0078D3"/>
                </a:solidFill>
                <a:latin typeface="Segoe UI Semibold"/>
              </a:rPr>
            </a:br>
            <a:r>
              <a:rPr lang="en-US" sz="4902" spc="-49" dirty="0">
                <a:solidFill>
                  <a:srgbClr val="50E6FF"/>
                </a:solidFill>
                <a:latin typeface="Segoe UI Semibold"/>
              </a:rPr>
              <a:t>Migrating Applications to the Cloud</a:t>
            </a: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1250">
                      <a:schemeClr val="tx2"/>
                    </a:gs>
                    <a:gs pos="100000">
                      <a:schemeClr val="tx2"/>
                    </a:gs>
                  </a:gsLst>
                  <a:lin ang="0" scaled="0"/>
                </a:gradFill>
              </a:rPr>
              <a:t>DevOps: the three stage conversation</a:t>
            </a:r>
          </a:p>
        </p:txBody>
      </p:sp>
      <p:grpSp>
        <p:nvGrpSpPr>
          <p:cNvPr id="8" name="Group 7"/>
          <p:cNvGrpSpPr/>
          <p:nvPr/>
        </p:nvGrpSpPr>
        <p:grpSpPr>
          <a:xfrm>
            <a:off x="4274539" y="5512033"/>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a:ln w="0"/>
                  <a:gradFill>
                    <a:gsLst>
                      <a:gs pos="1250">
                        <a:srgbClr val="FFFFFF"/>
                      </a:gs>
                      <a:gs pos="100000">
                        <a:srgbClr val="FFFFFF"/>
                      </a:gs>
                    </a:gsLst>
                    <a:lin ang="0" scaled="0"/>
                  </a:gradFill>
                  <a:latin typeface="Segoe UI Semilight"/>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a:ln w="0"/>
                  <a:gradFill>
                    <a:gsLst>
                      <a:gs pos="1250">
                        <a:srgbClr val="FFFFFF"/>
                      </a:gs>
                      <a:gs pos="100000">
                        <a:srgbClr val="FFFFFF"/>
                      </a:gs>
                    </a:gsLst>
                    <a:lin ang="0" scaled="0"/>
                  </a:gradFill>
                  <a:latin typeface="Segoe UI Light"/>
                </a:rPr>
                <a:t>Process</a:t>
              </a:r>
            </a:p>
          </p:txBody>
        </p:sp>
      </p:grpSp>
      <p:grpSp>
        <p:nvGrpSpPr>
          <p:cNvPr id="9" name="Group 8"/>
          <p:cNvGrpSpPr/>
          <p:nvPr/>
        </p:nvGrpSpPr>
        <p:grpSpPr>
          <a:xfrm>
            <a:off x="8046854" y="5512034"/>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a:ln w="0"/>
                  <a:gradFill>
                    <a:gsLst>
                      <a:gs pos="1250">
                        <a:srgbClr val="FFFFFF"/>
                      </a:gs>
                      <a:gs pos="100000">
                        <a:srgbClr val="FFFFFF"/>
                      </a:gs>
                    </a:gsLst>
                    <a:lin ang="0" scaled="0"/>
                  </a:gradFill>
                  <a:latin typeface="Segoe UI Semilight"/>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a:ln w="0"/>
                  <a:gradFill>
                    <a:gsLst>
                      <a:gs pos="1250">
                        <a:srgbClr val="FFFFFF"/>
                      </a:gs>
                      <a:gs pos="100000">
                        <a:srgbClr val="FFFFFF"/>
                      </a:gs>
                    </a:gsLst>
                    <a:lin ang="0" scaled="0"/>
                  </a:gradFill>
                  <a:latin typeface="Segoe UI Light"/>
                </a:rPr>
                <a:t>Products</a:t>
              </a:r>
            </a:p>
          </p:txBody>
        </p:sp>
      </p:grpSp>
      <p:grpSp>
        <p:nvGrpSpPr>
          <p:cNvPr id="19" name="Group 18"/>
          <p:cNvGrpSpPr/>
          <p:nvPr/>
        </p:nvGrpSpPr>
        <p:grpSpPr>
          <a:xfrm>
            <a:off x="502222" y="5517244"/>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5293" b="1">
                  <a:ln w="0"/>
                  <a:gradFill>
                    <a:gsLst>
                      <a:gs pos="1250">
                        <a:srgbClr val="FFFFFF"/>
                      </a:gs>
                      <a:gs pos="100000">
                        <a:srgbClr val="FFFFFF"/>
                      </a:gs>
                    </a:gsLst>
                    <a:lin ang="0" scaled="0"/>
                  </a:gradFill>
                  <a:latin typeface="Segoe UI Semilight"/>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n-US" sz="3920">
                  <a:ln w="0"/>
                  <a:gradFill>
                    <a:gsLst>
                      <a:gs pos="1250">
                        <a:srgbClr val="FFFFFF"/>
                      </a:gs>
                      <a:gs pos="100000">
                        <a:srgbClr val="FFFFFF"/>
                      </a:gs>
                    </a:gsLst>
                    <a:lin ang="0" scaled="0"/>
                  </a:gradFill>
                  <a:latin typeface="Segoe UI Light"/>
                </a:rPr>
                <a:t>People</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6" y="2060534"/>
            <a:ext cx="1691063" cy="302675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04" y="2432206"/>
            <a:ext cx="1303997" cy="2559869"/>
          </a:xfrm>
          <a:prstGeom prst="rect">
            <a:avLst/>
          </a:prstGeom>
        </p:spPr>
      </p:pic>
      <p:grpSp>
        <p:nvGrpSpPr>
          <p:cNvPr id="5" name="Group 4"/>
          <p:cNvGrpSpPr/>
          <p:nvPr/>
        </p:nvGrpSpPr>
        <p:grpSpPr>
          <a:xfrm>
            <a:off x="4478999" y="2059247"/>
            <a:ext cx="3234003" cy="3235117"/>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grpSp>
      <p:grpSp>
        <p:nvGrpSpPr>
          <p:cNvPr id="4" name="Group 4"/>
          <p:cNvGrpSpPr>
            <a:grpSpLocks noChangeAspect="1"/>
          </p:cNvGrpSpPr>
          <p:nvPr/>
        </p:nvGrpSpPr>
        <p:grpSpPr bwMode="auto">
          <a:xfrm>
            <a:off x="7546466" y="1139693"/>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grpSp>
      <p:sp>
        <p:nvSpPr>
          <p:cNvPr id="25" name="TextBox 24"/>
          <p:cNvSpPr txBox="1"/>
          <p:nvPr/>
        </p:nvSpPr>
        <p:spPr>
          <a:xfrm>
            <a:off x="1144463" y="3224296"/>
            <a:ext cx="724350" cy="506833"/>
          </a:xfrm>
          <a:prstGeom prst="rect">
            <a:avLst/>
          </a:prstGeom>
          <a:noFill/>
        </p:spPr>
        <p:txBody>
          <a:bodyPr wrap="none" lIns="179285" tIns="143428" rIns="179285" bIns="143428" rtlCol="0">
            <a:spAutoFit/>
          </a:bodyPr>
          <a:lstStyle/>
          <a:p>
            <a:pPr defTabSz="914367">
              <a:lnSpc>
                <a:spcPct val="90000"/>
              </a:lnSpc>
              <a:spcAft>
                <a:spcPts val="588"/>
              </a:spcAft>
            </a:pPr>
            <a:r>
              <a:rPr lang="en-US" sz="1568" b="1">
                <a:gradFill>
                  <a:gsLst>
                    <a:gs pos="2917">
                      <a:srgbClr val="282828">
                        <a:lumMod val="50000"/>
                      </a:srgbClr>
                    </a:gs>
                    <a:gs pos="30000">
                      <a:srgbClr val="282828">
                        <a:lumMod val="50000"/>
                      </a:srgbClr>
                    </a:gs>
                  </a:gsLst>
                  <a:lin ang="5400000" scaled="0"/>
                </a:gradFill>
                <a:latin typeface="Segoe UI Semilight"/>
              </a:rPr>
              <a:t>DEV</a:t>
            </a:r>
          </a:p>
        </p:txBody>
      </p:sp>
      <p:sp>
        <p:nvSpPr>
          <p:cNvPr id="58" name="TextBox 57"/>
          <p:cNvSpPr txBox="1"/>
          <p:nvPr/>
        </p:nvSpPr>
        <p:spPr>
          <a:xfrm>
            <a:off x="2402003" y="3224296"/>
            <a:ext cx="729160" cy="506833"/>
          </a:xfrm>
          <a:prstGeom prst="rect">
            <a:avLst/>
          </a:prstGeom>
          <a:noFill/>
        </p:spPr>
        <p:txBody>
          <a:bodyPr wrap="none" lIns="179285" tIns="143428" rIns="179285" bIns="143428" rtlCol="0">
            <a:spAutoFit/>
          </a:bodyPr>
          <a:lstStyle/>
          <a:p>
            <a:pPr defTabSz="914367">
              <a:lnSpc>
                <a:spcPct val="90000"/>
              </a:lnSpc>
              <a:spcAft>
                <a:spcPts val="588"/>
              </a:spcAft>
            </a:pPr>
            <a:r>
              <a:rPr lang="en-US" sz="1568" b="1">
                <a:gradFill>
                  <a:gsLst>
                    <a:gs pos="2917">
                      <a:srgbClr val="FFFFFF"/>
                    </a:gs>
                    <a:gs pos="30000">
                      <a:srgbClr val="FFFFFF"/>
                    </a:gs>
                  </a:gsLst>
                  <a:lin ang="5400000" scaled="0"/>
                </a:gradFill>
                <a:latin typeface="Segoe UI Semilight"/>
              </a:rPr>
              <a:t>OPS</a:t>
            </a:r>
          </a:p>
        </p:txBody>
      </p:sp>
    </p:spTree>
    <p:extLst>
      <p:ext uri="{BB962C8B-B14F-4D97-AF65-F5344CB8AC3E}">
        <p14:creationId xmlns:p14="http://schemas.microsoft.com/office/powerpoint/2010/main" val="18245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bwMode="auto">
          <a:xfrm>
            <a:off x="1" y="5708198"/>
            <a:ext cx="12192000" cy="11493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6" name="Picture 45">
            <a:extLst>
              <a:ext uri="{FF2B5EF4-FFF2-40B4-BE49-F238E27FC236}">
                <a16:creationId xmlns:a16="http://schemas.microsoft.com/office/drawing/2014/main" id="{37E3FC01-A755-AE4C-AB41-0E5B1637E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349713" y="3402313"/>
            <a:ext cx="1341066" cy="2559869"/>
          </a:xfrm>
          <a:prstGeom prst="rect">
            <a:avLst/>
          </a:prstGeom>
        </p:spPr>
      </p:pic>
      <p:grpSp>
        <p:nvGrpSpPr>
          <p:cNvPr id="56" name="Group 55"/>
          <p:cNvGrpSpPr/>
          <p:nvPr/>
        </p:nvGrpSpPr>
        <p:grpSpPr>
          <a:xfrm>
            <a:off x="1153887" y="3374148"/>
            <a:ext cx="1395978" cy="2614528"/>
            <a:chOff x="-1438275" y="3568700"/>
            <a:chExt cx="1323975" cy="2479674"/>
          </a:xfrm>
        </p:grpSpPr>
        <p:sp>
          <p:nvSpPr>
            <p:cNvPr id="8" name="AutoShape 3"/>
            <p:cNvSpPr>
              <a:spLocks noChangeAspect="1" noChangeArrowheads="1" noTextEdit="1"/>
            </p:cNvSpPr>
            <p:nvPr/>
          </p:nvSpPr>
          <p:spPr bwMode="auto">
            <a:xfrm>
              <a:off x="-1438275" y="3570287"/>
              <a:ext cx="13239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12" name="Freeform 5"/>
            <p:cNvSpPr>
              <a:spLocks/>
            </p:cNvSpPr>
            <p:nvPr/>
          </p:nvSpPr>
          <p:spPr bwMode="auto">
            <a:xfrm>
              <a:off x="-1258888" y="3800475"/>
              <a:ext cx="395288" cy="82550"/>
            </a:xfrm>
            <a:custGeom>
              <a:avLst/>
              <a:gdLst>
                <a:gd name="T0" fmla="*/ 0 w 172"/>
                <a:gd name="T1" fmla="*/ 27 h 36"/>
                <a:gd name="T2" fmla="*/ 9 w 172"/>
                <a:gd name="T3" fmla="*/ 36 h 36"/>
                <a:gd name="T4" fmla="*/ 163 w 172"/>
                <a:gd name="T5" fmla="*/ 36 h 36"/>
                <a:gd name="T6" fmla="*/ 172 w 172"/>
                <a:gd name="T7" fmla="*/ 27 h 36"/>
                <a:gd name="T8" fmla="*/ 172 w 172"/>
                <a:gd name="T9" fmla="*/ 9 h 36"/>
                <a:gd name="T10" fmla="*/ 163 w 172"/>
                <a:gd name="T11" fmla="*/ 0 h 36"/>
                <a:gd name="T12" fmla="*/ 9 w 172"/>
                <a:gd name="T13" fmla="*/ 0 h 36"/>
                <a:gd name="T14" fmla="*/ 0 w 172"/>
                <a:gd name="T15" fmla="*/ 9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14" name="Freeform 6"/>
            <p:cNvSpPr>
              <a:spLocks/>
            </p:cNvSpPr>
            <p:nvPr/>
          </p:nvSpPr>
          <p:spPr bwMode="auto">
            <a:xfrm>
              <a:off x="-957263" y="5913437"/>
              <a:ext cx="258763" cy="13493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6" name="Freeform 7"/>
            <p:cNvSpPr>
              <a:spLocks/>
            </p:cNvSpPr>
            <p:nvPr/>
          </p:nvSpPr>
          <p:spPr bwMode="auto">
            <a:xfrm>
              <a:off x="-1277938" y="4879974"/>
              <a:ext cx="433388" cy="1049337"/>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7" name="Freeform 8"/>
            <p:cNvSpPr>
              <a:spLocks/>
            </p:cNvSpPr>
            <p:nvPr/>
          </p:nvSpPr>
          <p:spPr bwMode="auto">
            <a:xfrm>
              <a:off x="-1277938" y="5913437"/>
              <a:ext cx="258763" cy="134937"/>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8" name="Freeform 9"/>
            <p:cNvSpPr>
              <a:spLocks/>
            </p:cNvSpPr>
            <p:nvPr/>
          </p:nvSpPr>
          <p:spPr bwMode="auto">
            <a:xfrm>
              <a:off x="-1435100" y="4105275"/>
              <a:ext cx="749300" cy="774700"/>
            </a:xfrm>
            <a:custGeom>
              <a:avLst/>
              <a:gdLst>
                <a:gd name="T0" fmla="*/ 69 w 326"/>
                <a:gd name="T1" fmla="*/ 0 h 338"/>
                <a:gd name="T2" fmla="*/ 257 w 326"/>
                <a:gd name="T3" fmla="*/ 0 h 338"/>
                <a:gd name="T4" fmla="*/ 326 w 326"/>
                <a:gd name="T5" fmla="*/ 69 h 338"/>
                <a:gd name="T6" fmla="*/ 326 w 326"/>
                <a:gd name="T7" fmla="*/ 127 h 338"/>
                <a:gd name="T8" fmla="*/ 257 w 326"/>
                <a:gd name="T9" fmla="*/ 127 h 338"/>
                <a:gd name="T10" fmla="*/ 257 w 326"/>
                <a:gd name="T11" fmla="*/ 338 h 338"/>
                <a:gd name="T12" fmla="*/ 69 w 326"/>
                <a:gd name="T13" fmla="*/ 338 h 338"/>
                <a:gd name="T14" fmla="*/ 69 w 326"/>
                <a:gd name="T15" fmla="*/ 127 h 338"/>
                <a:gd name="T16" fmla="*/ 0 w 326"/>
                <a:gd name="T17" fmla="*/ 127 h 338"/>
                <a:gd name="T18" fmla="*/ 0 w 326"/>
                <a:gd name="T19" fmla="*/ 69 h 338"/>
                <a:gd name="T20" fmla="*/ 69 w 326"/>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338">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9" name="Freeform 10"/>
            <p:cNvSpPr>
              <a:spLocks/>
            </p:cNvSpPr>
            <p:nvPr/>
          </p:nvSpPr>
          <p:spPr bwMode="auto">
            <a:xfrm>
              <a:off x="-823913" y="4395787"/>
              <a:ext cx="266700" cy="400050"/>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30" name="Rectangle 11"/>
            <p:cNvSpPr>
              <a:spLocks noChangeArrowheads="1"/>
            </p:cNvSpPr>
            <p:nvPr/>
          </p:nvSpPr>
          <p:spPr bwMode="auto">
            <a:xfrm>
              <a:off x="-1414463" y="4395787"/>
              <a:ext cx="114300" cy="693737"/>
            </a:xfrm>
            <a:prstGeom prst="rect">
              <a:avLst/>
            </a:prstGeom>
            <a:solidFill>
              <a:srgbClr val="6D563D"/>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31" name="Freeform 12"/>
            <p:cNvSpPr>
              <a:spLocks/>
            </p:cNvSpPr>
            <p:nvPr/>
          </p:nvSpPr>
          <p:spPr bwMode="auto">
            <a:xfrm>
              <a:off x="-1417638" y="4970462"/>
              <a:ext cx="117475" cy="236537"/>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36" name="Freeform 13"/>
            <p:cNvSpPr>
              <a:spLocks/>
            </p:cNvSpPr>
            <p:nvPr/>
          </p:nvSpPr>
          <p:spPr bwMode="auto">
            <a:xfrm>
              <a:off x="-674688" y="4678362"/>
              <a:ext cx="233363" cy="117475"/>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0" name="Freeform 17"/>
            <p:cNvSpPr>
              <a:spLocks/>
            </p:cNvSpPr>
            <p:nvPr/>
          </p:nvSpPr>
          <p:spPr bwMode="auto">
            <a:xfrm>
              <a:off x="-1130300" y="3946525"/>
              <a:ext cx="138113" cy="227012"/>
            </a:xfrm>
            <a:custGeom>
              <a:avLst/>
              <a:gdLst>
                <a:gd name="T0" fmla="*/ 44 w 87"/>
                <a:gd name="T1" fmla="*/ 143 h 143"/>
                <a:gd name="T2" fmla="*/ 87 w 87"/>
                <a:gd name="T3" fmla="*/ 100 h 143"/>
                <a:gd name="T4" fmla="*/ 87 w 87"/>
                <a:gd name="T5" fmla="*/ 0 h 143"/>
                <a:gd name="T6" fmla="*/ 0 w 87"/>
                <a:gd name="T7" fmla="*/ 0 h 143"/>
                <a:gd name="T8" fmla="*/ 0 w 87"/>
                <a:gd name="T9" fmla="*/ 100 h 143"/>
                <a:gd name="T10" fmla="*/ 44 w 87"/>
                <a:gd name="T11" fmla="*/ 143 h 143"/>
              </a:gdLst>
              <a:ahLst/>
              <a:cxnLst>
                <a:cxn ang="0">
                  <a:pos x="T0" y="T1"/>
                </a:cxn>
                <a:cxn ang="0">
                  <a:pos x="T2" y="T3"/>
                </a:cxn>
                <a:cxn ang="0">
                  <a:pos x="T4" y="T5"/>
                </a:cxn>
                <a:cxn ang="0">
                  <a:pos x="T6" y="T7"/>
                </a:cxn>
                <a:cxn ang="0">
                  <a:pos x="T8" y="T9"/>
                </a:cxn>
                <a:cxn ang="0">
                  <a:pos x="T10" y="T11"/>
                </a:cxn>
              </a:cxnLst>
              <a:rect l="0" t="0" r="r" b="b"/>
              <a:pathLst>
                <a:path w="87" h="143">
                  <a:moveTo>
                    <a:pt x="44" y="143"/>
                  </a:moveTo>
                  <a:lnTo>
                    <a:pt x="87" y="100"/>
                  </a:lnTo>
                  <a:lnTo>
                    <a:pt x="87" y="0"/>
                  </a:lnTo>
                  <a:lnTo>
                    <a:pt x="0" y="0"/>
                  </a:lnTo>
                  <a:lnTo>
                    <a:pt x="0" y="100"/>
                  </a:lnTo>
                  <a:lnTo>
                    <a:pt x="44" y="14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1" name="Freeform 18"/>
            <p:cNvSpPr>
              <a:spLocks/>
            </p:cNvSpPr>
            <p:nvPr/>
          </p:nvSpPr>
          <p:spPr bwMode="auto">
            <a:xfrm>
              <a:off x="-1130300" y="3946525"/>
              <a:ext cx="138113" cy="119062"/>
            </a:xfrm>
            <a:custGeom>
              <a:avLst/>
              <a:gdLst>
                <a:gd name="T0" fmla="*/ 60 w 60"/>
                <a:gd name="T1" fmla="*/ 48 h 52"/>
                <a:gd name="T2" fmla="*/ 30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2" name="Freeform 19"/>
            <p:cNvSpPr>
              <a:spLocks/>
            </p:cNvSpPr>
            <p:nvPr/>
          </p:nvSpPr>
          <p:spPr bwMode="auto">
            <a:xfrm>
              <a:off x="-1223963" y="3568700"/>
              <a:ext cx="323850" cy="219075"/>
            </a:xfrm>
            <a:custGeom>
              <a:avLst/>
              <a:gdLst>
                <a:gd name="T0" fmla="*/ 71 w 141"/>
                <a:gd name="T1" fmla="*/ 0 h 96"/>
                <a:gd name="T2" fmla="*/ 141 w 141"/>
                <a:gd name="T3" fmla="*/ 70 h 96"/>
                <a:gd name="T4" fmla="*/ 141 w 141"/>
                <a:gd name="T5" fmla="*/ 96 h 96"/>
                <a:gd name="T6" fmla="*/ 0 w 141"/>
                <a:gd name="T7" fmla="*/ 96 h 96"/>
                <a:gd name="T8" fmla="*/ 0 w 141"/>
                <a:gd name="T9" fmla="*/ 70 h 96"/>
                <a:gd name="T10" fmla="*/ 71 w 141"/>
                <a:gd name="T11" fmla="*/ 0 h 96"/>
              </a:gdLst>
              <a:ahLst/>
              <a:cxnLst>
                <a:cxn ang="0">
                  <a:pos x="T0" y="T1"/>
                </a:cxn>
                <a:cxn ang="0">
                  <a:pos x="T2" y="T3"/>
                </a:cxn>
                <a:cxn ang="0">
                  <a:pos x="T4" y="T5"/>
                </a:cxn>
                <a:cxn ang="0">
                  <a:pos x="T6" y="T7"/>
                </a:cxn>
                <a:cxn ang="0">
                  <a:pos x="T8" y="T9"/>
                </a:cxn>
                <a:cxn ang="0">
                  <a:pos x="T10" y="T11"/>
                </a:cxn>
              </a:cxnLst>
              <a:rect l="0" t="0" r="r" b="b"/>
              <a:pathLst>
                <a:path w="141" h="96">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3" name="Freeform 20"/>
            <p:cNvSpPr>
              <a:spLocks/>
            </p:cNvSpPr>
            <p:nvPr/>
          </p:nvSpPr>
          <p:spPr bwMode="auto">
            <a:xfrm>
              <a:off x="-1223963" y="3735387"/>
              <a:ext cx="323850" cy="303212"/>
            </a:xfrm>
            <a:custGeom>
              <a:avLst/>
              <a:gdLst>
                <a:gd name="T0" fmla="*/ 141 w 141"/>
                <a:gd name="T1" fmla="*/ 0 h 132"/>
                <a:gd name="T2" fmla="*/ 141 w 141"/>
                <a:gd name="T3" fmla="*/ 109 h 132"/>
                <a:gd name="T4" fmla="*/ 71 w 141"/>
                <a:gd name="T5" fmla="*/ 132 h 132"/>
                <a:gd name="T6" fmla="*/ 0 w 141"/>
                <a:gd name="T7" fmla="*/ 109 h 132"/>
                <a:gd name="T8" fmla="*/ 0 w 141"/>
                <a:gd name="T9" fmla="*/ 0 h 132"/>
                <a:gd name="T10" fmla="*/ 141 w 141"/>
                <a:gd name="T11" fmla="*/ 0 h 132"/>
              </a:gdLst>
              <a:ahLst/>
              <a:cxnLst>
                <a:cxn ang="0">
                  <a:pos x="T0" y="T1"/>
                </a:cxn>
                <a:cxn ang="0">
                  <a:pos x="T2" y="T3"/>
                </a:cxn>
                <a:cxn ang="0">
                  <a:pos x="T4" y="T5"/>
                </a:cxn>
                <a:cxn ang="0">
                  <a:pos x="T6" y="T7"/>
                </a:cxn>
                <a:cxn ang="0">
                  <a:pos x="T8" y="T9"/>
                </a:cxn>
                <a:cxn ang="0">
                  <a:pos x="T10" y="T11"/>
                </a:cxn>
              </a:cxnLst>
              <a:rect l="0" t="0" r="r" b="b"/>
              <a:pathLst>
                <a:path w="141" h="132">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4" name="Rectangle 21"/>
            <p:cNvSpPr>
              <a:spLocks noChangeArrowheads="1"/>
            </p:cNvSpPr>
            <p:nvPr/>
          </p:nvSpPr>
          <p:spPr bwMode="auto">
            <a:xfrm>
              <a:off x="-1414463" y="4395787"/>
              <a:ext cx="114300"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5" name="Rectangle 22"/>
            <p:cNvSpPr>
              <a:spLocks noChangeArrowheads="1"/>
            </p:cNvSpPr>
            <p:nvPr/>
          </p:nvSpPr>
          <p:spPr bwMode="auto">
            <a:xfrm>
              <a:off x="-823913" y="4395787"/>
              <a:ext cx="117475"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grpSp>
      <p:sp>
        <p:nvSpPr>
          <p:cNvPr id="7" name="Title 6"/>
          <p:cNvSpPr>
            <a:spLocks noGrp="1"/>
          </p:cNvSpPr>
          <p:nvPr>
            <p:ph type="title"/>
          </p:nvPr>
        </p:nvSpPr>
        <p:spPr/>
        <p:txBody>
          <a:bodyPr/>
          <a:lstStyle/>
          <a:p>
            <a:r>
              <a:rPr lang="en-US">
                <a:gradFill>
                  <a:gsLst>
                    <a:gs pos="1250">
                      <a:schemeClr val="tx2"/>
                    </a:gs>
                    <a:gs pos="100000">
                      <a:schemeClr val="tx2"/>
                    </a:gs>
                  </a:gsLst>
                  <a:lin ang="0" scaled="0"/>
                </a:gradFill>
              </a:rPr>
              <a:t>People</a:t>
            </a:r>
          </a:p>
        </p:txBody>
      </p:sp>
      <p:grpSp>
        <p:nvGrpSpPr>
          <p:cNvPr id="9" name="Group 8"/>
          <p:cNvGrpSpPr/>
          <p:nvPr/>
        </p:nvGrpSpPr>
        <p:grpSpPr>
          <a:xfrm>
            <a:off x="6588564" y="4628902"/>
            <a:ext cx="1341067" cy="708939"/>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p:cNvGrpSpPr/>
          <p:nvPr/>
        </p:nvGrpSpPr>
        <p:grpSpPr>
          <a:xfrm>
            <a:off x="8686276" y="4421578"/>
            <a:ext cx="2131058" cy="1701965"/>
            <a:chOff x="8860829" y="4509886"/>
            <a:chExt cx="2174098" cy="1736339"/>
          </a:xfrm>
        </p:grpSpPr>
        <p:sp>
          <p:nvSpPr>
            <p:cNvPr id="13" name="Oval 12"/>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 name="Group 14"/>
            <p:cNvGrpSpPr/>
            <p:nvPr/>
          </p:nvGrpSpPr>
          <p:grpSpPr>
            <a:xfrm rot="2001771">
              <a:off x="9266604" y="4509886"/>
              <a:ext cx="1453360" cy="1618491"/>
              <a:chOff x="8504238" y="4584705"/>
              <a:chExt cx="1236752" cy="1377271"/>
            </a:xfrm>
          </p:grpSpPr>
          <p:sp>
            <p:nvSpPr>
              <p:cNvPr id="18" name="Oval 17"/>
              <p:cNvSpPr/>
              <p:nvPr/>
            </p:nvSpPr>
            <p:spPr bwMode="auto">
              <a:xfrm>
                <a:off x="8504238" y="4725224"/>
                <a:ext cx="1236752" cy="123675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8952456" y="4584705"/>
                <a:ext cx="340316" cy="220585"/>
                <a:chOff x="8964163" y="4017555"/>
                <a:chExt cx="340316" cy="366035"/>
              </a:xfrm>
            </p:grpSpPr>
            <p:sp>
              <p:nvSpPr>
                <p:cNvPr id="21" name="Freeform 20"/>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p:cNvSpPr/>
                <p:nvPr/>
              </p:nvSpPr>
              <p:spPr bwMode="auto">
                <a:xfrm>
                  <a:off x="8964163" y="4017555"/>
                  <a:ext cx="340316" cy="8249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16" name="Freeform 15"/>
          <p:cNvSpPr/>
          <p:nvPr/>
        </p:nvSpPr>
        <p:spPr bwMode="auto">
          <a:xfrm rot="1768747">
            <a:off x="10072483" y="4004239"/>
            <a:ext cx="298396" cy="530639"/>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17" name="Freeform 87"/>
          <p:cNvSpPr>
            <a:spLocks noChangeAspect="1" noEditPoints="1"/>
          </p:cNvSpPr>
          <p:nvPr/>
        </p:nvSpPr>
        <p:spPr bwMode="auto">
          <a:xfrm>
            <a:off x="10060576" y="3784845"/>
            <a:ext cx="415347" cy="399948"/>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3" name="Explosion 1 2"/>
          <p:cNvSpPr/>
          <p:nvPr/>
        </p:nvSpPr>
        <p:spPr bwMode="auto">
          <a:xfrm>
            <a:off x="8269854" y="2610610"/>
            <a:ext cx="3599705" cy="3599705"/>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Explosion 1 4"/>
          <p:cNvSpPr/>
          <p:nvPr/>
        </p:nvSpPr>
        <p:spPr bwMode="auto">
          <a:xfrm rot="9900000">
            <a:off x="8713831" y="2986092"/>
            <a:ext cx="2647030" cy="2647030"/>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Explosion 1 5"/>
          <p:cNvSpPr/>
          <p:nvPr/>
        </p:nvSpPr>
        <p:spPr bwMode="auto">
          <a:xfrm rot="5400000">
            <a:off x="9233043" y="3473801"/>
            <a:ext cx="1878949" cy="1878949"/>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l="37318" r="47790"/>
          <a:stretch/>
        </p:blipFill>
        <p:spPr>
          <a:xfrm>
            <a:off x="3301975" y="2168603"/>
            <a:ext cx="644823" cy="3936215"/>
          </a:xfrm>
          <a:prstGeom prst="rect">
            <a:avLst/>
          </a:prstGeom>
        </p:spPr>
      </p:pic>
      <p:sp>
        <p:nvSpPr>
          <p:cNvPr id="105" name="TextBox 104"/>
          <p:cNvSpPr txBox="1"/>
          <p:nvPr/>
        </p:nvSpPr>
        <p:spPr>
          <a:xfrm>
            <a:off x="1174288" y="4031266"/>
            <a:ext cx="751236" cy="506901"/>
          </a:xfrm>
          <a:prstGeom prst="rect">
            <a:avLst/>
          </a:prstGeom>
          <a:noFill/>
        </p:spPr>
        <p:txBody>
          <a:bodyPr wrap="none" lIns="179285" tIns="143428" rIns="179285" bIns="143428" rtlCol="0">
            <a:spAutoFit/>
          </a:bodyPr>
          <a:lstStyle/>
          <a:p>
            <a:pPr defTabSz="914098">
              <a:lnSpc>
                <a:spcPct val="90000"/>
              </a:lnSpc>
              <a:spcAft>
                <a:spcPts val="588"/>
              </a:spcAft>
              <a:defRPr/>
            </a:pPr>
            <a:r>
              <a:rPr lang="en-US" sz="1568" b="1">
                <a:gradFill>
                  <a:gsLst>
                    <a:gs pos="2917">
                      <a:srgbClr val="000000">
                        <a:lumMod val="50000"/>
                      </a:srgbClr>
                    </a:gs>
                    <a:gs pos="30000">
                      <a:srgbClr val="000000">
                        <a:lumMod val="50000"/>
                      </a:srgbClr>
                    </a:gs>
                  </a:gsLst>
                  <a:lin ang="5400000" scaled="0"/>
                </a:gradFill>
                <a:latin typeface="Segoe UI"/>
              </a:rPr>
              <a:t>DEV</a:t>
            </a:r>
          </a:p>
        </p:txBody>
      </p:sp>
      <p:grpSp>
        <p:nvGrpSpPr>
          <p:cNvPr id="108" name="Group 107"/>
          <p:cNvGrpSpPr/>
          <p:nvPr/>
        </p:nvGrpSpPr>
        <p:grpSpPr>
          <a:xfrm>
            <a:off x="1812197" y="3944878"/>
            <a:ext cx="642246" cy="662752"/>
            <a:chOff x="2131981" y="4023484"/>
            <a:chExt cx="655124" cy="676042"/>
          </a:xfrm>
        </p:grpSpPr>
        <p:sp>
          <p:nvSpPr>
            <p:cNvPr id="33" name="Freeform 32"/>
            <p:cNvSpPr/>
            <p:nvPr/>
          </p:nvSpPr>
          <p:spPr bwMode="auto">
            <a:xfrm>
              <a:off x="2150521" y="4053569"/>
              <a:ext cx="615863" cy="596815"/>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57"/>
            <p:cNvSpPr>
              <a:spLocks noEditPoints="1"/>
            </p:cNvSpPr>
            <p:nvPr/>
          </p:nvSpPr>
          <p:spPr bwMode="auto">
            <a:xfrm>
              <a:off x="2131981" y="4023484"/>
              <a:ext cx="655124" cy="676042"/>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68217A"/>
            </a:solidFill>
            <a:ln>
              <a:noFill/>
            </a:ln>
          </p:spPr>
          <p:txBody>
            <a:bodyPr vert="horz" wrap="square" lIns="89630" tIns="44814" rIns="89630" bIns="44814" numCol="1" anchor="t" anchorCtr="0" compatLnSpc="1">
              <a:prstTxWarp prst="textNoShape">
                <a:avLst/>
              </a:prstTxWarp>
            </a:bodyPr>
            <a:lstStyle/>
            <a:p>
              <a:pPr defTabSz="896003">
                <a:defRPr/>
              </a:pPr>
              <a:endParaRPr lang="en-US" sz="1667" kern="0">
                <a:solidFill>
                  <a:srgbClr val="000000"/>
                </a:solidFill>
                <a:latin typeface="Segoe UI"/>
              </a:endParaRPr>
            </a:p>
          </p:txBody>
        </p:sp>
      </p:grpSp>
      <p:sp>
        <p:nvSpPr>
          <p:cNvPr id="106" name="TextBox 105"/>
          <p:cNvSpPr txBox="1"/>
          <p:nvPr/>
        </p:nvSpPr>
        <p:spPr>
          <a:xfrm>
            <a:off x="4938977" y="4067049"/>
            <a:ext cx="751802" cy="506901"/>
          </a:xfrm>
          <a:prstGeom prst="rect">
            <a:avLst/>
          </a:prstGeom>
          <a:noFill/>
        </p:spPr>
        <p:txBody>
          <a:bodyPr wrap="none" lIns="179285" tIns="143428" rIns="179285" bIns="143428" rtlCol="0">
            <a:spAutoFit/>
          </a:bodyPr>
          <a:lstStyle/>
          <a:p>
            <a:pPr defTabSz="914098">
              <a:lnSpc>
                <a:spcPct val="90000"/>
              </a:lnSpc>
              <a:spcAft>
                <a:spcPts val="588"/>
              </a:spcAft>
              <a:defRPr/>
            </a:pPr>
            <a:r>
              <a:rPr lang="en-US" sz="1568" b="1">
                <a:gradFill>
                  <a:gsLst>
                    <a:gs pos="2917">
                      <a:srgbClr val="FFFFFF"/>
                    </a:gs>
                    <a:gs pos="30000">
                      <a:srgbClr val="FFFFFF"/>
                    </a:gs>
                  </a:gsLst>
                  <a:lin ang="5400000" scaled="0"/>
                </a:gradFill>
                <a:latin typeface="Segoe UI"/>
              </a:rPr>
              <a:t>OPS</a:t>
            </a:r>
          </a:p>
        </p:txBody>
      </p:sp>
    </p:spTree>
    <p:extLst>
      <p:ext uri="{BB962C8B-B14F-4D97-AF65-F5344CB8AC3E}">
        <p14:creationId xmlns:p14="http://schemas.microsoft.com/office/powerpoint/2010/main" val="84274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withEffect">
                                  <p:stCondLst>
                                    <p:cond delay="0"/>
                                  </p:stCondLst>
                                  <p:childTnLst>
                                    <p:animMotion origin="layout" path="M 1.26628E-6 2.00182E-6 C 0.00485 -0.13595 0.0374 -0.41648 0.12216 -0.40627 C 0.20475 -0.4074 0.22351 -0.15933 0.22185 0.00885 " pathEditMode="relative" rAng="0" ptsTypes="AAA">
                                      <p:cBhvr>
                                        <p:cTn id="6" dur="2000" fill="hold"/>
                                        <p:tgtEl>
                                          <p:spTgt spid="108"/>
                                        </p:tgtEl>
                                        <p:attrNameLst>
                                          <p:attrName>ppt_x</p:attrName>
                                          <p:attrName>ppt_y</p:attrName>
                                        </p:attrNameLst>
                                      </p:cBhvr>
                                      <p:rCtr x="11093" y="-19882"/>
                                    </p:animMotion>
                                  </p:childTnLst>
                                </p:cTn>
                              </p:par>
                            </p:childTnLst>
                          </p:cTn>
                        </p:par>
                        <p:par>
                          <p:cTn id="7" fill="hold">
                            <p:stCondLst>
                              <p:cond delay="2000"/>
                            </p:stCondLst>
                            <p:childTnLst>
                              <p:par>
                                <p:cTn id="8" presetID="10" presetClass="entr" presetSubtype="0" fill="hold" nodeType="after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2800"/>
                            </p:stCondLst>
                            <p:childTnLst>
                              <p:par>
                                <p:cTn id="12" presetID="10" presetClass="entr" presetSubtype="0" fill="hold" nodeType="afterEffect">
                                  <p:stCondLst>
                                    <p:cond delay="3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1" nodeType="withEffect">
                                  <p:stCondLst>
                                    <p:cond delay="3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2" presetClass="exit" presetSubtype="1" fill="hold" grpId="0" nodeType="withEffect">
                                  <p:stCondLst>
                                    <p:cond delay="300"/>
                                  </p:stCondLst>
                                  <p:childTnLst>
                                    <p:animEffect transition="out" filter="wipe(up)">
                                      <p:cBhvr>
                                        <p:cTn id="19" dur="3000"/>
                                        <p:tgtEl>
                                          <p:spTgt spid="16"/>
                                        </p:tgtEl>
                                      </p:cBhvr>
                                    </p:animEffect>
                                    <p:set>
                                      <p:cBhvr>
                                        <p:cTn id="20" dur="1" fill="hold">
                                          <p:stCondLst>
                                            <p:cond delay="2999"/>
                                          </p:stCondLst>
                                        </p:cTn>
                                        <p:tgtEl>
                                          <p:spTgt spid="16"/>
                                        </p:tgtEl>
                                        <p:attrNameLst>
                                          <p:attrName>style.visibility</p:attrName>
                                        </p:attrNameLst>
                                      </p:cBhvr>
                                      <p:to>
                                        <p:strVal val="hidden"/>
                                      </p:to>
                                    </p:set>
                                  </p:childTnLst>
                                </p:cTn>
                              </p:par>
                              <p:par>
                                <p:cTn id="21" presetID="10" presetClass="entr" presetSubtype="0" fill="hold" grpId="1" nodeType="withEffect">
                                  <p:stCondLst>
                                    <p:cond delay="3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0" presetClass="path" presetSubtype="0" accel="50000" decel="50000" fill="hold" grpId="0" nodeType="withEffect">
                                  <p:stCondLst>
                                    <p:cond delay="300"/>
                                  </p:stCondLst>
                                  <p:childTnLst>
                                    <p:animMotion origin="layout" path="M -1.1616E-6 -3.6768E-7 L -0.01302 0.03336 L -0.00996 0.04017 L 0.00268 0.05197 L 0.00332 0.06082 L 0.00038 0.07557 L -0.00383 0.08919 " pathEditMode="relative" ptsTypes="AAAAAAA">
                                      <p:cBhvr>
                                        <p:cTn id="25" dur="3000" fill="hold"/>
                                        <p:tgtEl>
                                          <p:spTgt spid="17"/>
                                        </p:tgtEl>
                                        <p:attrNameLst>
                                          <p:attrName>ppt_x</p:attrName>
                                          <p:attrName>ppt_y</p:attrName>
                                        </p:attrNameLst>
                                      </p:cBhvr>
                                    </p:animMotion>
                                  </p:childTnLst>
                                </p:cTn>
                              </p:par>
                              <p:par>
                                <p:cTn id="26" presetID="26" presetClass="emph" presetSubtype="0" repeatCount="10000" fill="hold" grpId="2" nodeType="withEffect">
                                  <p:stCondLst>
                                    <p:cond delay="300"/>
                                  </p:stCondLst>
                                  <p:childTnLst>
                                    <p:animEffect transition="out" filter="fade">
                                      <p:cBhvr>
                                        <p:cTn id="27" dur="300" tmFilter="0, 0; .2, .5; .8, .5; 1, 0"/>
                                        <p:tgtEl>
                                          <p:spTgt spid="17"/>
                                        </p:tgtEl>
                                      </p:cBhvr>
                                    </p:animEffect>
                                    <p:animScale>
                                      <p:cBhvr>
                                        <p:cTn id="28" dur="150" autoRev="1" fill="hold"/>
                                        <p:tgtEl>
                                          <p:spTgt spid="17"/>
                                        </p:tgtEl>
                                      </p:cBhvr>
                                      <p:by x="105000" y="105000"/>
                                    </p:animScale>
                                  </p:childTnLst>
                                </p:cTn>
                              </p:par>
                              <p:par>
                                <p:cTn id="29" presetID="27" presetClass="emph" presetSubtype="0" repeatCount="10000" fill="remove" grpId="3" nodeType="withEffect">
                                  <p:stCondLst>
                                    <p:cond delay="300"/>
                                  </p:stCondLst>
                                  <p:childTnLst>
                                    <p:animClr clrSpc="rgb" dir="cw">
                                      <p:cBhvr override="childStyle">
                                        <p:cTn id="30" dur="150" autoRev="1" fill="remove"/>
                                        <p:tgtEl>
                                          <p:spTgt spid="17"/>
                                        </p:tgtEl>
                                        <p:attrNameLst>
                                          <p:attrName>style.color</p:attrName>
                                        </p:attrNameLst>
                                      </p:cBhvr>
                                      <p:to>
                                        <a:srgbClr val="FFFF00"/>
                                      </p:to>
                                    </p:animClr>
                                    <p:animClr clrSpc="rgb" dir="cw">
                                      <p:cBhvr>
                                        <p:cTn id="31" dur="150" autoRev="1" fill="remove"/>
                                        <p:tgtEl>
                                          <p:spTgt spid="17"/>
                                        </p:tgtEl>
                                        <p:attrNameLst>
                                          <p:attrName>fillcolor</p:attrName>
                                        </p:attrNameLst>
                                      </p:cBhvr>
                                      <p:to>
                                        <a:srgbClr val="FFFF00"/>
                                      </p:to>
                                    </p:animClr>
                                    <p:set>
                                      <p:cBhvr>
                                        <p:cTn id="32" dur="150" autoRev="1" fill="remove"/>
                                        <p:tgtEl>
                                          <p:spTgt spid="17"/>
                                        </p:tgtEl>
                                        <p:attrNameLst>
                                          <p:attrName>fill.type</p:attrName>
                                        </p:attrNameLst>
                                      </p:cBhvr>
                                      <p:to>
                                        <p:strVal val="solid"/>
                                      </p:to>
                                    </p:set>
                                    <p:set>
                                      <p:cBhvr>
                                        <p:cTn id="33" dur="150" autoRev="1" fill="remove"/>
                                        <p:tgtEl>
                                          <p:spTgt spid="17"/>
                                        </p:tgtEl>
                                        <p:attrNameLst>
                                          <p:attrName>fill.on</p:attrName>
                                        </p:attrNameLst>
                                      </p:cBhvr>
                                      <p:to>
                                        <p:strVal val="true"/>
                                      </p:to>
                                    </p:set>
                                  </p:childTnLst>
                                </p:cTn>
                              </p:par>
                              <p:par>
                                <p:cTn id="34" presetID="53" presetClass="entr" presetSubtype="16" fill="hold" grpId="0" nodeType="withEffect">
                                  <p:stCondLst>
                                    <p:cond delay="290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par>
                                <p:cTn id="39" presetID="53" presetClass="entr" presetSubtype="16" fill="hold" grpId="0" nodeType="withEffect">
                                  <p:stCondLst>
                                    <p:cond delay="320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par>
                                <p:cTn id="44" presetID="53" presetClass="entr" presetSubtype="16" fill="hold" grpId="0" nodeType="withEffect">
                                  <p:stCondLst>
                                    <p:cond delay="350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7" grpId="2" animBg="1"/>
      <p:bldP spid="17" grpId="3" animBg="1"/>
      <p:bldP spid="3" grpId="0" animBg="1"/>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923" y="2657462"/>
            <a:ext cx="1683060" cy="1521565"/>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2668" y="2677614"/>
            <a:ext cx="1736628" cy="1577197"/>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9350" y="3605455"/>
            <a:ext cx="243707" cy="200537"/>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69479" y="1379456"/>
            <a:ext cx="4360739" cy="4360908"/>
          </a:xfrm>
          <a:prstGeom prst="rect">
            <a:avLst/>
          </a:prstGeom>
        </p:spPr>
      </p:pic>
      <p:sp>
        <p:nvSpPr>
          <p:cNvPr id="27" name="TextBox 26"/>
          <p:cNvSpPr txBox="1"/>
          <p:nvPr/>
        </p:nvSpPr>
        <p:spPr>
          <a:xfrm>
            <a:off x="2099539" y="1573278"/>
            <a:ext cx="808722" cy="461472"/>
          </a:xfrm>
          <a:prstGeom prst="rect">
            <a:avLst/>
          </a:prstGeom>
          <a:noFill/>
        </p:spPr>
        <p:txBody>
          <a:bodyPr wrap="square" rtlCol="0">
            <a:spAutoFit/>
          </a:bodyPr>
          <a:lstStyle/>
          <a:p>
            <a:pPr defTabSz="914004">
              <a:defRPr/>
            </a:pPr>
            <a:r>
              <a:rPr lang="en-US" sz="2352" kern="0">
                <a:solidFill>
                  <a:srgbClr val="404040">
                    <a:lumMod val="60000"/>
                    <a:lumOff val="40000"/>
                  </a:srgbClr>
                </a:solidFill>
                <a:latin typeface="Segoe UI Light"/>
                <a:cs typeface="Arial" pitchFamily="34" charset="0"/>
              </a:rPr>
              <a:t>Plan</a:t>
            </a:r>
          </a:p>
        </p:txBody>
      </p:sp>
      <p:sp>
        <p:nvSpPr>
          <p:cNvPr id="28" name="TextBox 27"/>
          <p:cNvSpPr txBox="1"/>
          <p:nvPr/>
        </p:nvSpPr>
        <p:spPr>
          <a:xfrm>
            <a:off x="1587507" y="1316913"/>
            <a:ext cx="598156" cy="984425"/>
          </a:xfrm>
          <a:prstGeom prst="rect">
            <a:avLst/>
          </a:prstGeom>
          <a:noFill/>
        </p:spPr>
        <p:txBody>
          <a:bodyPr wrap="none" rtlCol="0">
            <a:spAutoFit/>
          </a:bodyPr>
          <a:lstStyle/>
          <a:p>
            <a:pPr defTabSz="914004">
              <a:defRPr/>
            </a:pPr>
            <a:r>
              <a:rPr lang="en-US" sz="5684">
                <a:solidFill>
                  <a:srgbClr val="505050"/>
                </a:solidFill>
                <a:latin typeface="Arial" pitchFamily="34" charset="0"/>
                <a:cs typeface="Arial" pitchFamily="34" charset="0"/>
              </a:rPr>
              <a:t>1</a:t>
            </a:r>
          </a:p>
        </p:txBody>
      </p:sp>
      <p:sp>
        <p:nvSpPr>
          <p:cNvPr id="30" name="TextBox 29"/>
          <p:cNvSpPr txBox="1"/>
          <p:nvPr/>
        </p:nvSpPr>
        <p:spPr>
          <a:xfrm>
            <a:off x="8749740" y="1481446"/>
            <a:ext cx="2325507" cy="461472"/>
          </a:xfrm>
          <a:prstGeom prst="rect">
            <a:avLst/>
          </a:prstGeom>
          <a:noFill/>
        </p:spPr>
        <p:txBody>
          <a:bodyPr wrap="square" rtlCol="0">
            <a:spAutoFit/>
          </a:bodyPr>
          <a:lstStyle/>
          <a:p>
            <a:pPr defTabSz="914004">
              <a:defRPr/>
            </a:pPr>
            <a:r>
              <a:rPr lang="en-US" sz="2352" kern="0">
                <a:solidFill>
                  <a:srgbClr val="505050">
                    <a:lumMod val="75000"/>
                    <a:lumOff val="25000"/>
                  </a:srgbClr>
                </a:solidFill>
                <a:latin typeface="Segoe UI Light"/>
                <a:cs typeface="Arial" pitchFamily="34" charset="0"/>
              </a:rPr>
              <a:t>Monitor + Learn</a:t>
            </a:r>
          </a:p>
        </p:txBody>
      </p:sp>
      <p:sp>
        <p:nvSpPr>
          <p:cNvPr id="35" name="TextBox 34"/>
          <p:cNvSpPr txBox="1"/>
          <p:nvPr/>
        </p:nvSpPr>
        <p:spPr>
          <a:xfrm>
            <a:off x="8890550" y="5409469"/>
            <a:ext cx="1186226" cy="461472"/>
          </a:xfrm>
          <a:prstGeom prst="rect">
            <a:avLst/>
          </a:prstGeom>
          <a:noFill/>
        </p:spPr>
        <p:txBody>
          <a:bodyPr wrap="square" rtlCol="0">
            <a:spAutoFit/>
          </a:bodyPr>
          <a:lstStyle/>
          <a:p>
            <a:pPr defTabSz="914004">
              <a:defRPr/>
            </a:pPr>
            <a:r>
              <a:rPr lang="en-US" sz="2352" kern="0">
                <a:solidFill>
                  <a:srgbClr val="505050">
                    <a:lumMod val="75000"/>
                    <a:lumOff val="25000"/>
                  </a:srgbClr>
                </a:solidFill>
                <a:latin typeface="Segoe UI Light"/>
                <a:cs typeface="Arial" pitchFamily="34" charset="0"/>
              </a:rPr>
              <a:t>Release</a:t>
            </a:r>
          </a:p>
        </p:txBody>
      </p:sp>
      <p:sp>
        <p:nvSpPr>
          <p:cNvPr id="37" name="TextBox 36"/>
          <p:cNvSpPr txBox="1"/>
          <p:nvPr/>
        </p:nvSpPr>
        <p:spPr>
          <a:xfrm>
            <a:off x="2346815" y="5469789"/>
            <a:ext cx="2097557" cy="452464"/>
          </a:xfrm>
          <a:prstGeom prst="rect">
            <a:avLst/>
          </a:prstGeom>
          <a:noFill/>
        </p:spPr>
        <p:txBody>
          <a:bodyPr wrap="square" rtlCol="0">
            <a:spAutoFit/>
          </a:bodyPr>
          <a:lstStyle/>
          <a:p>
            <a:pPr defTabSz="914004">
              <a:defRPr/>
            </a:pPr>
            <a:r>
              <a:rPr lang="en-US" sz="2352" kern="0">
                <a:solidFill>
                  <a:srgbClr val="FFFFFF">
                    <a:lumMod val="50000"/>
                  </a:srgbClr>
                </a:solidFill>
                <a:latin typeface="Segoe UI Light"/>
                <a:cs typeface="Arial" pitchFamily="34" charset="0"/>
              </a:rPr>
              <a:t>Develop + Test</a:t>
            </a:r>
          </a:p>
        </p:txBody>
      </p:sp>
      <p:sp>
        <p:nvSpPr>
          <p:cNvPr id="38" name="TextBox 37"/>
          <p:cNvSpPr txBox="1"/>
          <p:nvPr/>
        </p:nvSpPr>
        <p:spPr>
          <a:xfrm>
            <a:off x="1764184" y="5213426"/>
            <a:ext cx="598156" cy="984425"/>
          </a:xfrm>
          <a:prstGeom prst="rect">
            <a:avLst/>
          </a:prstGeom>
          <a:noFill/>
        </p:spPr>
        <p:txBody>
          <a:bodyPr wrap="none" rtlCol="0">
            <a:spAutoFit/>
          </a:bodyPr>
          <a:lstStyle/>
          <a:p>
            <a:pPr defTabSz="914004">
              <a:defRPr/>
            </a:pPr>
            <a:r>
              <a:rPr lang="en-US" sz="5684">
                <a:solidFill>
                  <a:srgbClr val="505050"/>
                </a:solidFill>
                <a:latin typeface="Arial" pitchFamily="34" charset="0"/>
                <a:cs typeface="Arial" pitchFamily="34" charset="0"/>
              </a:rPr>
              <a:t>2</a:t>
            </a:r>
          </a:p>
        </p:txBody>
      </p:sp>
      <p:sp>
        <p:nvSpPr>
          <p:cNvPr id="39" name="TextBox 38"/>
          <p:cNvSpPr txBox="1"/>
          <p:nvPr/>
        </p:nvSpPr>
        <p:spPr>
          <a:xfrm>
            <a:off x="809279" y="3352233"/>
            <a:ext cx="2049128" cy="380040"/>
          </a:xfrm>
          <a:prstGeom prst="rect">
            <a:avLst/>
          </a:prstGeom>
          <a:noFill/>
        </p:spPr>
        <p:txBody>
          <a:bodyPr wrap="square" lIns="0" tIns="0" rIns="0" bIns="0" rtlCol="0">
            <a:spAutoFit/>
          </a:bodyPr>
          <a:lstStyle/>
          <a:p>
            <a:pPr algn="r" defTabSz="1242430">
              <a:lnSpc>
                <a:spcPct val="90000"/>
              </a:lnSpc>
              <a:defRPr/>
            </a:pPr>
            <a:r>
              <a:rPr lang="en-US" sz="2744">
                <a:solidFill>
                  <a:srgbClr val="818181"/>
                </a:solidFill>
                <a:latin typeface="Segoe UI Semilight" panose="020B0402040204020203" pitchFamily="34" charset="0"/>
                <a:cs typeface="Segoe UI Semilight" panose="020B0402040204020203" pitchFamily="34" charset="0"/>
              </a:rPr>
              <a:t>Development</a:t>
            </a:r>
          </a:p>
        </p:txBody>
      </p:sp>
      <p:sp>
        <p:nvSpPr>
          <p:cNvPr id="40" name="TextBox 39"/>
          <p:cNvSpPr txBox="1"/>
          <p:nvPr/>
        </p:nvSpPr>
        <p:spPr>
          <a:xfrm>
            <a:off x="9041183" y="3352233"/>
            <a:ext cx="1692467" cy="380040"/>
          </a:xfrm>
          <a:prstGeom prst="rect">
            <a:avLst/>
          </a:prstGeom>
          <a:noFill/>
        </p:spPr>
        <p:txBody>
          <a:bodyPr wrap="square" lIns="0" tIns="0" rIns="0" bIns="0" rtlCol="0">
            <a:spAutoFit/>
          </a:bodyPr>
          <a:lstStyle/>
          <a:p>
            <a:pPr defTabSz="1242430">
              <a:lnSpc>
                <a:spcPct val="90000"/>
              </a:lnSpc>
              <a:defRPr/>
            </a:pPr>
            <a:r>
              <a:rPr lang="en-US" sz="2744">
                <a:solidFill>
                  <a:srgbClr val="818181"/>
                </a:solidFill>
                <a:latin typeface="Segoe UI Semilight" panose="020B0402040204020203" pitchFamily="34" charset="0"/>
                <a:cs typeface="Segoe UI Semilight" panose="020B0402040204020203" pitchFamily="34" charset="0"/>
              </a:rPr>
              <a:t>Production</a:t>
            </a:r>
          </a:p>
        </p:txBody>
      </p:sp>
      <p:sp>
        <p:nvSpPr>
          <p:cNvPr id="31" name="TextBox 30"/>
          <p:cNvSpPr txBox="1"/>
          <p:nvPr/>
        </p:nvSpPr>
        <p:spPr>
          <a:xfrm>
            <a:off x="8149792" y="1225083"/>
            <a:ext cx="598156" cy="984425"/>
          </a:xfrm>
          <a:prstGeom prst="rect">
            <a:avLst/>
          </a:prstGeom>
          <a:noFill/>
        </p:spPr>
        <p:txBody>
          <a:bodyPr wrap="none" rtlCol="0">
            <a:spAutoFit/>
          </a:bodyPr>
          <a:lstStyle/>
          <a:p>
            <a:pPr defTabSz="914004">
              <a:defRPr/>
            </a:pPr>
            <a:r>
              <a:rPr lang="en-US" sz="5684">
                <a:solidFill>
                  <a:srgbClr val="505050"/>
                </a:solidFill>
                <a:latin typeface="Arial" pitchFamily="34" charset="0"/>
                <a:cs typeface="Arial" pitchFamily="34" charset="0"/>
              </a:rPr>
              <a:t>4</a:t>
            </a:r>
          </a:p>
        </p:txBody>
      </p:sp>
      <p:sp>
        <p:nvSpPr>
          <p:cNvPr id="36" name="TextBox 35"/>
          <p:cNvSpPr txBox="1"/>
          <p:nvPr/>
        </p:nvSpPr>
        <p:spPr>
          <a:xfrm>
            <a:off x="8329006" y="5147196"/>
            <a:ext cx="598156" cy="984425"/>
          </a:xfrm>
          <a:prstGeom prst="rect">
            <a:avLst/>
          </a:prstGeom>
          <a:noFill/>
        </p:spPr>
        <p:txBody>
          <a:bodyPr wrap="none" rtlCol="0">
            <a:spAutoFit/>
          </a:bodyPr>
          <a:lstStyle/>
          <a:p>
            <a:pPr defTabSz="914004">
              <a:defRPr/>
            </a:pPr>
            <a:r>
              <a:rPr lang="en-US" sz="5684">
                <a:solidFill>
                  <a:srgbClr val="505050"/>
                </a:solidFill>
                <a:latin typeface="Arial" pitchFamily="34" charset="0"/>
                <a:cs typeface="Arial" pitchFamily="34" charset="0"/>
              </a:rPr>
              <a:t>3</a:t>
            </a:r>
          </a:p>
        </p:txBody>
      </p:sp>
      <p:sp>
        <p:nvSpPr>
          <p:cNvPr id="44" name="Freeform 8"/>
          <p:cNvSpPr>
            <a:spLocks/>
          </p:cNvSpPr>
          <p:nvPr/>
        </p:nvSpPr>
        <p:spPr bwMode="auto">
          <a:xfrm>
            <a:off x="3690966" y="1300716"/>
            <a:ext cx="2258829" cy="2258829"/>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6" name="Freeform 10"/>
          <p:cNvSpPr>
            <a:spLocks/>
          </p:cNvSpPr>
          <p:nvPr/>
        </p:nvSpPr>
        <p:spPr bwMode="auto">
          <a:xfrm>
            <a:off x="3690966" y="3559544"/>
            <a:ext cx="2258829" cy="2260385"/>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8" name="Freeform 13"/>
          <p:cNvSpPr>
            <a:spLocks/>
          </p:cNvSpPr>
          <p:nvPr/>
        </p:nvSpPr>
        <p:spPr bwMode="auto">
          <a:xfrm>
            <a:off x="5949794" y="1300716"/>
            <a:ext cx="2258829" cy="2258829"/>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3" name="Freeform 7"/>
          <p:cNvSpPr>
            <a:spLocks/>
          </p:cNvSpPr>
          <p:nvPr/>
        </p:nvSpPr>
        <p:spPr bwMode="auto">
          <a:xfrm>
            <a:off x="3690966" y="1300716"/>
            <a:ext cx="2258829" cy="2258829"/>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5" name="Freeform 9"/>
          <p:cNvSpPr>
            <a:spLocks/>
          </p:cNvSpPr>
          <p:nvPr/>
        </p:nvSpPr>
        <p:spPr bwMode="auto">
          <a:xfrm>
            <a:off x="3690966" y="3559544"/>
            <a:ext cx="2258829" cy="2260385"/>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7" name="Freeform 11"/>
          <p:cNvSpPr>
            <a:spLocks/>
          </p:cNvSpPr>
          <p:nvPr/>
        </p:nvSpPr>
        <p:spPr bwMode="auto">
          <a:xfrm>
            <a:off x="5949794" y="3559544"/>
            <a:ext cx="2258829" cy="2260385"/>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9" name="Freeform 14"/>
          <p:cNvSpPr>
            <a:spLocks/>
          </p:cNvSpPr>
          <p:nvPr/>
        </p:nvSpPr>
        <p:spPr bwMode="auto">
          <a:xfrm>
            <a:off x="5949794" y="1300716"/>
            <a:ext cx="2258829" cy="2258829"/>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2" name="Title 1">
            <a:extLst>
              <a:ext uri="{FF2B5EF4-FFF2-40B4-BE49-F238E27FC236}">
                <a16:creationId xmlns:a16="http://schemas.microsoft.com/office/drawing/2014/main" id="{F526FE1C-6ACD-1245-ACC9-0F2E0A39AD97}"/>
              </a:ext>
            </a:extLst>
          </p:cNvPr>
          <p:cNvSpPr>
            <a:spLocks noGrp="1"/>
          </p:cNvSpPr>
          <p:nvPr>
            <p:ph type="title"/>
          </p:nvPr>
        </p:nvSpPr>
        <p:spPr/>
        <p:txBody>
          <a:bodyPr/>
          <a:lstStyle/>
          <a:p>
            <a:r>
              <a:rPr lang="en-US"/>
              <a:t>Process</a:t>
            </a:r>
          </a:p>
        </p:txBody>
      </p:sp>
    </p:spTree>
    <p:extLst>
      <p:ext uri="{BB962C8B-B14F-4D97-AF65-F5344CB8AC3E}">
        <p14:creationId xmlns:p14="http://schemas.microsoft.com/office/powerpoint/2010/main" val="407589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42"/>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600"/>
                                        <p:tgtEl>
                                          <p:spTgt spid="32"/>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2"/>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600"/>
                                        <p:tgtEl>
                                          <p:spTgt spid="33"/>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33"/>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600"/>
                                        <p:tgtEl>
                                          <p:spTgt spid="53"/>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5" grpId="0"/>
      <p:bldP spid="37" grpId="0"/>
      <p:bldP spid="38" grpId="0"/>
      <p:bldP spid="31" grpId="0"/>
      <p:bldP spid="36" grpId="0"/>
      <p:bldP spid="48" grpId="0" animBg="1"/>
      <p:bldP spid="43" grpId="0" animBg="1"/>
      <p:bldP spid="45" grpId="0" animBg="1"/>
      <p:bldP spid="4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4569584" y="179921"/>
            <a:ext cx="2544212" cy="2070330"/>
          </a:xfrm>
          <a:prstGeom prst="rect">
            <a:avLst/>
          </a:prstGeom>
        </p:spPr>
      </p:pic>
      <p:sp>
        <p:nvSpPr>
          <p:cNvPr id="124" name="Rectangle 123">
            <a:extLst>
              <a:ext uri="{FF2B5EF4-FFF2-40B4-BE49-F238E27FC236}">
                <a16:creationId xmlns:a16="http://schemas.microsoft.com/office/drawing/2014/main" id="{595379DA-4DDD-4F4D-BFA4-60CD409C4657}"/>
              </a:ext>
            </a:extLst>
          </p:cNvPr>
          <p:cNvSpPr/>
          <p:nvPr/>
        </p:nvSpPr>
        <p:spPr bwMode="auto">
          <a:xfrm>
            <a:off x="4012101" y="6341968"/>
            <a:ext cx="4033340" cy="51506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4437539" y="3508496"/>
            <a:ext cx="3185120" cy="3169583"/>
          </a:xfrm>
          <a:prstGeom prst="rect">
            <a:avLst/>
          </a:prstGeom>
        </p:spPr>
      </p:pic>
      <p:sp>
        <p:nvSpPr>
          <p:cNvPr id="2" name="Title 1">
            <a:extLst>
              <a:ext uri="{FF2B5EF4-FFF2-40B4-BE49-F238E27FC236}">
                <a16:creationId xmlns:a16="http://schemas.microsoft.com/office/drawing/2014/main" id="{B492732E-C7A5-4871-8509-5E39C13F516A}"/>
              </a:ext>
            </a:extLst>
          </p:cNvPr>
          <p:cNvSpPr>
            <a:spLocks noGrp="1"/>
          </p:cNvSpPr>
          <p:nvPr>
            <p:ph type="title"/>
          </p:nvPr>
        </p:nvSpPr>
        <p:spPr/>
        <p:txBody>
          <a:bodyPr/>
          <a:lstStyle/>
          <a:p>
            <a:r>
              <a:rPr lang="en-US"/>
              <a:t> </a:t>
            </a:r>
          </a:p>
        </p:txBody>
      </p:sp>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411989" y="2022125"/>
            <a:ext cx="4769912" cy="1662477"/>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6376962" y="1807014"/>
            <a:ext cx="5403052" cy="2027601"/>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5047145" y="1995237"/>
            <a:ext cx="1549563" cy="1551690"/>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b="1" kern="0">
                    <a:gradFill>
                      <a:gsLst>
                        <a:gs pos="4000">
                          <a:srgbClr val="FFFFFF"/>
                        </a:gs>
                        <a:gs pos="10667">
                          <a:srgbClr val="FFFFFF"/>
                        </a:gs>
                      </a:gsLst>
                      <a:lin ang="5400000" scaled="0"/>
                    </a:gradFill>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cstate="print">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spc="-49">
                  <a:solidFill>
                    <a:srgbClr val="E6E6E6">
                      <a:lumMod val="50000"/>
                    </a:srgbClr>
                  </a:solidFill>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3332417" y="2135897"/>
            <a:ext cx="942996" cy="471498"/>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2286736" y="3056738"/>
            <a:ext cx="1072037" cy="251259"/>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1241055" y="1954553"/>
            <a:ext cx="955142" cy="589323"/>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708759" y="3752174"/>
            <a:ext cx="864402" cy="536177"/>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3780565" y="3847178"/>
            <a:ext cx="853501" cy="523196"/>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2361072" y="3801912"/>
            <a:ext cx="523196" cy="523196"/>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192942" y="3924654"/>
            <a:ext cx="1072037" cy="251259"/>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07942" y="3829761"/>
            <a:ext cx="697931" cy="471104"/>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15244" y="3812218"/>
            <a:ext cx="1151120" cy="476133"/>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5866727" y="4313762"/>
            <a:ext cx="834678" cy="585395"/>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4165518" y="4813727"/>
            <a:ext cx="1407642" cy="468041"/>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22753" y="4813727"/>
            <a:ext cx="1315196" cy="46804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7367776" y="5231255"/>
            <a:ext cx="1545481" cy="519942"/>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8930121" y="5181525"/>
            <a:ext cx="975145" cy="608861"/>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715204" y="5253073"/>
            <a:ext cx="1936633" cy="593916"/>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9949974" y="5200635"/>
            <a:ext cx="1225046" cy="543801"/>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8560821" y="3829726"/>
            <a:ext cx="1675115" cy="346190"/>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3774181" y="5755844"/>
            <a:ext cx="1842315" cy="443130"/>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02043" y="5744437"/>
            <a:ext cx="1620805" cy="457485"/>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6928201" y="1897613"/>
            <a:ext cx="649093" cy="801066"/>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8854918" y="2244208"/>
            <a:ext cx="1050349" cy="288496"/>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10039399" y="2980851"/>
            <a:ext cx="597532" cy="597532"/>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708098" y="3001104"/>
            <a:ext cx="1429210" cy="454228"/>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10738511" y="3471014"/>
            <a:ext cx="1287681" cy="433210"/>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10726871" y="1473131"/>
            <a:ext cx="888466" cy="554740"/>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10769235" y="2090570"/>
            <a:ext cx="1004538" cy="445916"/>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0"/>
          <a:stretch>
            <a:fillRect/>
          </a:stretch>
        </p:blipFill>
        <p:spPr>
          <a:xfrm>
            <a:off x="7816581" y="2976681"/>
            <a:ext cx="1012229" cy="355801"/>
          </a:xfrm>
          <a:prstGeom prst="rect">
            <a:avLst/>
          </a:prstGeom>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2985536" y="3720608"/>
            <a:ext cx="0" cy="680352"/>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1">
            <a:clrChange>
              <a:clrFrom>
                <a:srgbClr val="FFFFFF"/>
              </a:clrFrom>
              <a:clrTo>
                <a:srgbClr val="FFFFFF">
                  <a:alpha val="0"/>
                </a:srgbClr>
              </a:clrTo>
            </a:clrChange>
          </a:blip>
          <a:srcRect t="29072" b="29279"/>
          <a:stretch/>
        </p:blipFill>
        <p:spPr>
          <a:xfrm>
            <a:off x="8395086" y="792464"/>
            <a:ext cx="1036344" cy="292417"/>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2">
            <a:clrChange>
              <a:clrFrom>
                <a:srgbClr val="FFFFFF"/>
              </a:clrFrom>
              <a:clrTo>
                <a:srgbClr val="FFFFFF">
                  <a:alpha val="0"/>
                </a:srgbClr>
              </a:clrTo>
            </a:clrChange>
          </a:blip>
          <a:srcRect t="32118" b="33546"/>
          <a:stretch/>
        </p:blipFill>
        <p:spPr>
          <a:xfrm>
            <a:off x="7141682" y="771790"/>
            <a:ext cx="1195063" cy="307752"/>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3">
            <a:clrChange>
              <a:clrFrom>
                <a:srgbClr val="FFFFFF"/>
              </a:clrFrom>
              <a:clrTo>
                <a:srgbClr val="FFFFFF">
                  <a:alpha val="0"/>
                </a:srgbClr>
              </a:clrTo>
            </a:clrChange>
          </a:blip>
          <a:srcRect t="32609" b="32682"/>
          <a:stretch/>
        </p:blipFill>
        <p:spPr>
          <a:xfrm>
            <a:off x="6021252" y="753273"/>
            <a:ext cx="1120430" cy="388890"/>
          </a:xfrm>
          <a:prstGeom prst="rect">
            <a:avLst/>
          </a:prstGeom>
        </p:spPr>
      </p:pic>
      <p:grpSp>
        <p:nvGrpSpPr>
          <p:cNvPr id="68" name="Group 67">
            <a:extLst>
              <a:ext uri="{FF2B5EF4-FFF2-40B4-BE49-F238E27FC236}">
                <a16:creationId xmlns:a16="http://schemas.microsoft.com/office/drawing/2014/main" id="{0E336914-4591-43A5-85B8-D308D6778FFE}"/>
              </a:ext>
            </a:extLst>
          </p:cNvPr>
          <p:cNvGrpSpPr/>
          <p:nvPr/>
        </p:nvGrpSpPr>
        <p:grpSpPr>
          <a:xfrm>
            <a:off x="5038057" y="1999716"/>
            <a:ext cx="1577484" cy="1577484"/>
            <a:chOff x="5138927" y="2039111"/>
            <a:chExt cx="1609344" cy="1609344"/>
          </a:xfrm>
        </p:grpSpPr>
        <p:sp>
          <p:nvSpPr>
            <p:cNvPr id="69" name="Flowchart: Connector 68">
              <a:extLst>
                <a:ext uri="{FF2B5EF4-FFF2-40B4-BE49-F238E27FC236}">
                  <a16:creationId xmlns:a16="http://schemas.microsoft.com/office/drawing/2014/main" id="{DE0391D7-A17E-4953-B344-E5EA46A054EC}"/>
                </a:ext>
              </a:extLst>
            </p:cNvPr>
            <p:cNvSpPr/>
            <p:nvPr/>
          </p:nvSpPr>
          <p:spPr bwMode="auto">
            <a:xfrm>
              <a:off x="5138927" y="2039111"/>
              <a:ext cx="1609344" cy="160934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CA"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0" name="Picture 69" descr="Visual Studio Team Services">
              <a:extLst>
                <a:ext uri="{FF2B5EF4-FFF2-40B4-BE49-F238E27FC236}">
                  <a16:creationId xmlns:a16="http://schemas.microsoft.com/office/drawing/2014/main" id="{E6F3FD3A-FF10-4DA0-A0BE-778C14AEBA1D}"/>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
        <p:nvSpPr>
          <p:cNvPr id="72" name="Title 1">
            <a:extLst>
              <a:ext uri="{FF2B5EF4-FFF2-40B4-BE49-F238E27FC236}">
                <a16:creationId xmlns:a16="http://schemas.microsoft.com/office/drawing/2014/main" id="{0BFDEEC8-742A-4B49-9954-8110CE9496F2}"/>
              </a:ext>
            </a:extLst>
          </p:cNvPr>
          <p:cNvSpPr txBox="1">
            <a:spLocks/>
          </p:cNvSpPr>
          <p:nvPr/>
        </p:nvSpPr>
        <p:spPr>
          <a:xfrm>
            <a:off x="119586" y="201470"/>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600"/>
              <a:t>Any Language</a:t>
            </a:r>
          </a:p>
          <a:p>
            <a:pPr defTabSz="914192"/>
            <a:r>
              <a:rPr lang="en-US" sz="3600"/>
              <a:t>Any Platform</a:t>
            </a:r>
          </a:p>
        </p:txBody>
      </p:sp>
    </p:spTree>
    <p:extLst>
      <p:ext uri="{BB962C8B-B14F-4D97-AF65-F5344CB8AC3E}">
        <p14:creationId xmlns:p14="http://schemas.microsoft.com/office/powerpoint/2010/main" val="200410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par>
                          <p:cTn id="80" fill="hold">
                            <p:stCondLst>
                              <p:cond delay="2500"/>
                            </p:stCondLst>
                            <p:childTnLst>
                              <p:par>
                                <p:cTn id="81" presetID="10" presetClass="entr" presetSubtype="0"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childTnLst>
                          </p:cTn>
                        </p:par>
                        <p:par>
                          <p:cTn id="90" fill="hold">
                            <p:stCondLst>
                              <p:cond delay="3000"/>
                            </p:stCondLst>
                            <p:childTnLst>
                              <p:par>
                                <p:cTn id="91" presetID="10" presetClass="entr" presetSubtype="0" fill="hold"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par>
                                <p:cTn id="94" presetID="10" presetClass="entr" presetSubtype="0" fill="hold"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ntr" presetSubtype="0"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
                                        <p:tgtEl>
                                          <p:spTgt spid="44"/>
                                        </p:tgtEl>
                                      </p:cBhvr>
                                    </p:animEffect>
                                  </p:childTnLst>
                                </p:cTn>
                              </p:par>
                              <p:par>
                                <p:cTn id="100" presetID="10" presetClass="entr" presetSubtype="0" fill="hold" nodeType="with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par>
                                <p:cTn id="103" presetID="10"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par>
                                <p:cTn id="106" presetID="10" presetClass="entr" presetSubtype="0" fill="hold"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fade">
                                      <p:cBhvr>
                                        <p:cTn id="108" dur="500"/>
                                        <p:tgtEl>
                                          <p:spTgt spid="49"/>
                                        </p:tgtEl>
                                      </p:cBhvr>
                                    </p:animEffect>
                                  </p:childTnLst>
                                </p:cTn>
                              </p:par>
                              <p:par>
                                <p:cTn id="109" presetID="10" presetClass="entr" presetSubtype="0"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500"/>
                                        <p:tgtEl>
                                          <p:spTgt spid="46"/>
                                        </p:tgtEl>
                                      </p:cBhvr>
                                    </p:animEffect>
                                  </p:childTnLst>
                                </p:cTn>
                              </p:par>
                              <p:par>
                                <p:cTn id="112" presetID="10" presetClass="entr" presetSubtype="0" fill="hold"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fade">
                                      <p:cBhvr>
                                        <p:cTn id="114" dur="500"/>
                                        <p:tgtEl>
                                          <p:spTgt spid="47"/>
                                        </p:tgtEl>
                                      </p:cBhvr>
                                    </p:animEffect>
                                  </p:childTnLst>
                                </p:cTn>
                              </p:par>
                            </p:childTnLst>
                          </p:cTn>
                        </p:par>
                        <p:par>
                          <p:cTn id="115" fill="hold">
                            <p:stCondLst>
                              <p:cond delay="3500"/>
                            </p:stCondLst>
                            <p:childTnLst>
                              <p:par>
                                <p:cTn id="116" presetID="10" presetClass="entr" presetSubtype="0" fill="hold" nodeType="after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fade">
                                      <p:cBhvr>
                                        <p:cTn id="118" dur="500"/>
                                        <p:tgtEl>
                                          <p:spTgt spid="60"/>
                                        </p:tgtEl>
                                      </p:cBhvr>
                                    </p:animEffect>
                                  </p:childTnLst>
                                </p:cTn>
                              </p:par>
                              <p:par>
                                <p:cTn id="119" presetID="10" presetClass="entr" presetSubtype="0" fill="hold" nodeType="with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fade">
                                      <p:cBhvr>
                                        <p:cTn id="121" dur="500"/>
                                        <p:tgtEl>
                                          <p:spTgt spid="59"/>
                                        </p:tgtEl>
                                      </p:cBhvr>
                                    </p:animEffect>
                                  </p:childTnLst>
                                </p:cTn>
                              </p:par>
                              <p:par>
                                <p:cTn id="122" presetID="10" presetClass="entr" presetSubtype="0" fill="hold" nodeType="withEffect">
                                  <p:stCondLst>
                                    <p:cond delay="0"/>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500"/>
                                        <p:tgtEl>
                                          <p:spTgt spid="58"/>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nodeType="clickEffect">
                                  <p:stCondLst>
                                    <p:cond delay="0"/>
                                  </p:stCondLst>
                                  <p:childTnLst>
                                    <p:set>
                                      <p:cBhvr>
                                        <p:cTn id="128" dur="1" fill="hold">
                                          <p:stCondLst>
                                            <p:cond delay="0"/>
                                          </p:stCondLst>
                                        </p:cTn>
                                        <p:tgtEl>
                                          <p:spTgt spid="68"/>
                                        </p:tgtEl>
                                        <p:attrNameLst>
                                          <p:attrName>style.visibility</p:attrName>
                                        </p:attrNameLst>
                                      </p:cBhvr>
                                      <p:to>
                                        <p:strVal val="visible"/>
                                      </p:to>
                                    </p:set>
                                    <p:anim calcmode="lin" valueType="num">
                                      <p:cBhvr>
                                        <p:cTn id="129" dur="500" fill="hold"/>
                                        <p:tgtEl>
                                          <p:spTgt spid="68"/>
                                        </p:tgtEl>
                                        <p:attrNameLst>
                                          <p:attrName>ppt_w</p:attrName>
                                        </p:attrNameLst>
                                      </p:cBhvr>
                                      <p:tavLst>
                                        <p:tav tm="0">
                                          <p:val>
                                            <p:fltVal val="0"/>
                                          </p:val>
                                        </p:tav>
                                        <p:tav tm="100000">
                                          <p:val>
                                            <p:strVal val="#ppt_w"/>
                                          </p:val>
                                        </p:tav>
                                      </p:tavLst>
                                    </p:anim>
                                    <p:anim calcmode="lin" valueType="num">
                                      <p:cBhvr>
                                        <p:cTn id="130" dur="500" fill="hold"/>
                                        <p:tgtEl>
                                          <p:spTgt spid="68"/>
                                        </p:tgtEl>
                                        <p:attrNameLst>
                                          <p:attrName>ppt_h</p:attrName>
                                        </p:attrNameLst>
                                      </p:cBhvr>
                                      <p:tavLst>
                                        <p:tav tm="0">
                                          <p:val>
                                            <p:fltVal val="0"/>
                                          </p:val>
                                        </p:tav>
                                        <p:tav tm="100000">
                                          <p:val>
                                            <p:strVal val="#ppt_h"/>
                                          </p:val>
                                        </p:tav>
                                      </p:tavLst>
                                    </p:anim>
                                    <p:animEffect transition="in" filter="fade">
                                      <p:cBhvr>
                                        <p:cTn id="131" dur="500"/>
                                        <p:tgtEl>
                                          <p:spTgt spid="68"/>
                                        </p:tgtEl>
                                      </p:cBhvr>
                                    </p:animEffect>
                                  </p:childTnLst>
                                </p:cTn>
                              </p:par>
                            </p:childTnLst>
                          </p:cTn>
                        </p:par>
                        <p:par>
                          <p:cTn id="132" fill="hold">
                            <p:stCondLst>
                              <p:cond delay="500"/>
                            </p:stCondLst>
                            <p:childTnLst>
                              <p:par>
                                <p:cTn id="133" presetID="1" presetClass="exit" presetSubtype="0" fill="hold" grpId="0" nodeType="afterEffect">
                                  <p:stCondLst>
                                    <p:cond delay="0"/>
                                  </p:stCondLst>
                                  <p:childTnLst>
                                    <p:set>
                                      <p:cBhvr>
                                        <p:cTn id="134" dur="1" fill="hold">
                                          <p:stCondLst>
                                            <p:cond delay="0"/>
                                          </p:stCondLst>
                                        </p:cTn>
                                        <p:tgtEl>
                                          <p:spTgt spid="2"/>
                                        </p:tgtEl>
                                        <p:attrNameLst>
                                          <p:attrName>style.visibility</p:attrName>
                                        </p:attrNameLst>
                                      </p:cBhvr>
                                      <p:to>
                                        <p:strVal val="hidden"/>
                                      </p:to>
                                    </p:set>
                                  </p:childTnLst>
                                </p:cTn>
                              </p:par>
                            </p:childTnLst>
                          </p:cTn>
                        </p:par>
                        <p:par>
                          <p:cTn id="135" fill="hold">
                            <p:stCondLst>
                              <p:cond delay="500"/>
                            </p:stCondLst>
                            <p:childTnLst>
                              <p:par>
                                <p:cTn id="136" presetID="1" presetClass="entr" presetSubtype="0" fill="hold" grpId="0" nodeType="afterEffect">
                                  <p:stCondLst>
                                    <p:cond delay="0"/>
                                  </p:stCondLst>
                                  <p:childTnLst>
                                    <p:set>
                                      <p:cBhvr>
                                        <p:cTn id="137"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a:t>Introducing Azure DevOps</a:t>
            </a:r>
          </a:p>
        </p:txBody>
      </p:sp>
      <p:sp>
        <p:nvSpPr>
          <p:cNvPr id="3" name="Footer Placeholder 2">
            <a:extLst>
              <a:ext uri="{FF2B5EF4-FFF2-40B4-BE49-F238E27FC236}">
                <a16:creationId xmlns:a16="http://schemas.microsoft.com/office/drawing/2014/main" id="{282BD40D-1709-44B9-90E0-04A5F1E29A94}"/>
              </a:ext>
            </a:extLst>
          </p:cNvPr>
          <p:cNvSpPr>
            <a:spLocks noGrp="1"/>
          </p:cNvSpPr>
          <p:nvPr>
            <p:ph type="ftr" sz="quarter" idx="4294967295"/>
          </p:nvPr>
        </p:nvSpPr>
        <p:spPr/>
        <p:txBody>
          <a:bodyPr/>
          <a:lstStyle/>
          <a:p>
            <a:pPr defTabSz="914314"/>
            <a:endParaRPr lang="en-US">
              <a:solidFill>
                <a:srgbClr val="000000">
                  <a:tint val="75000"/>
                </a:srgbClr>
              </a:solidFill>
              <a:latin typeface="Segoe UI"/>
            </a:endParaRP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Deliver value to your users faster using proven agile tools to plan, track, and discuss work across your teams.</a:t>
            </a:r>
            <a:endParaRPr lang="en-US" sz="1568">
              <a:solidFill>
                <a:srgbClr val="000000">
                  <a:lumMod val="50000"/>
                  <a:lumOff val="50000"/>
                </a:srgbClr>
              </a:solidFill>
              <a:latin typeface="Segoe UI"/>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68">
              <a:solidFill>
                <a:srgbClr val="000000">
                  <a:lumMod val="50000"/>
                  <a:lumOff val="50000"/>
                </a:srgbClr>
              </a:soli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Get unlimited, cloud-hosted private Git repos and collaborate to build better code with pull requests and advanced file management.</a:t>
            </a:r>
            <a:endParaRPr lang="en-US" sz="1568">
              <a:solidFill>
                <a:srgbClr val="000000">
                  <a:lumMod val="50000"/>
                  <a:lumOff val="50000"/>
                </a:srgbClr>
              </a:soli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Test and ship with confidence using manual and exploratory testing tools.</a:t>
            </a:r>
            <a:endParaRPr lang="en-US" sz="1568">
              <a:solidFill>
                <a:srgbClr val="000000">
                  <a:lumMod val="50000"/>
                  <a:lumOff val="50000"/>
                </a:srgbClr>
              </a:soli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Create, host, and share packages with your team, and add </a:t>
            </a:r>
            <a:r>
              <a:rPr lang="en-GB" sz="1568" err="1">
                <a:solidFill>
                  <a:srgbClr val="000000">
                    <a:lumMod val="50000"/>
                    <a:lumOff val="50000"/>
                  </a:srgbClr>
                </a:solidFill>
                <a:latin typeface="Segoe UI"/>
              </a:rPr>
              <a:t>artifacts</a:t>
            </a:r>
            <a:r>
              <a:rPr lang="en-GB" sz="1568">
                <a:solidFill>
                  <a:srgbClr val="000000">
                    <a:lumMod val="50000"/>
                    <a:lumOff val="50000"/>
                  </a:srgbClr>
                </a:solidFill>
                <a:latin typeface="Segoe UI"/>
              </a:rPr>
              <a:t> to your CI/CD pipelines with a single click.</a:t>
            </a:r>
            <a:endParaRPr lang="en-US" sz="1568">
              <a:solidFill>
                <a:srgbClr val="000000">
                  <a:lumMod val="50000"/>
                  <a:lumOff val="50000"/>
                </a:srgbClr>
              </a:solidFill>
              <a:latin typeface="Segoe UI"/>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a:solidFill>
                  <a:srgbClr val="00B294"/>
                </a:solidFill>
                <a:latin typeface="Segoe UI Semibold"/>
              </a:rPr>
              <a:t>Azure Boards</a:t>
            </a:r>
            <a:endParaRPr lang="en-US" sz="1765">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a:solidFill>
                  <a:srgbClr val="D83B01"/>
                </a:solidFill>
                <a:latin typeface="Segoe UI Semibold"/>
              </a:rPr>
              <a:t>Azure </a:t>
            </a:r>
            <a:r>
              <a:rPr lang="en-US" sz="1765">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a:solidFill>
                  <a:srgbClr val="2560E0"/>
                </a:solidFill>
                <a:latin typeface="Segoe UI Semibold"/>
              </a:rPr>
              <a:t>Azure Pipelines</a:t>
            </a:r>
            <a:endParaRPr lang="en-US" sz="1765">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a:solidFill>
                  <a:srgbClr val="854CC7"/>
                </a:solidFill>
                <a:latin typeface="Segoe UI Semibold"/>
              </a:rPr>
              <a:t>Azure Test</a:t>
            </a:r>
            <a:r>
              <a:rPr lang="en-US" sz="1765">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sz="1765">
                <a:solidFill>
                  <a:srgbClr val="CB2E6D"/>
                </a:solidFill>
                <a:latin typeface="Segoe UI Semibold"/>
              </a:rPr>
              <a:t>Azure Artifacts</a:t>
            </a:r>
            <a:endParaRPr lang="en-US" sz="1765">
              <a:solidFill>
                <a:srgbClr val="CB2E6D"/>
              </a:solidFill>
              <a:latin typeface="Segoe UI Semibold"/>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54042" y="6035131"/>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a:solidFill>
                  <a:srgbClr val="0078D7"/>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354042" y="5220930"/>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3529" kern="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12023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ABE91-2B93-2C43-9862-646443F83966}"/>
              </a:ext>
            </a:extLst>
          </p:cNvPr>
          <p:cNvSpPr>
            <a:spLocks noGrp="1"/>
          </p:cNvSpPr>
          <p:nvPr>
            <p:ph type="title"/>
          </p:nvPr>
        </p:nvSpPr>
        <p:spPr>
          <a:xfrm>
            <a:off x="1113235" y="2182505"/>
            <a:ext cx="9144000" cy="2492990"/>
          </a:xfrm>
        </p:spPr>
        <p:txBody>
          <a:bodyPr/>
          <a:lstStyle/>
          <a:p>
            <a:pPr algn="ctr"/>
            <a:r>
              <a:rPr lang="en-AU" sz="6000"/>
              <a:t>     Azure DevOps  </a:t>
            </a:r>
            <a:br>
              <a:rPr lang="en-AU" sz="6000"/>
            </a:br>
            <a:r>
              <a:rPr lang="en-AU" sz="6000"/>
              <a:t> + </a:t>
            </a:r>
            <a:br>
              <a:rPr lang="en-AU" sz="6000"/>
            </a:br>
            <a:r>
              <a:rPr lang="en-AU" sz="6000"/>
              <a:t>Azure</a:t>
            </a:r>
            <a:endParaRPr lang="en-US" sz="6000"/>
          </a:p>
        </p:txBody>
      </p:sp>
      <p:pic>
        <p:nvPicPr>
          <p:cNvPr id="4" name="Picture 3">
            <a:extLst>
              <a:ext uri="{FF2B5EF4-FFF2-40B4-BE49-F238E27FC236}">
                <a16:creationId xmlns:a16="http://schemas.microsoft.com/office/drawing/2014/main" id="{75AB0DD2-4ECD-2C43-BA16-E8900211CB60}"/>
              </a:ext>
            </a:extLst>
          </p:cNvPr>
          <p:cNvPicPr>
            <a:picLocks noChangeAspect="1"/>
          </p:cNvPicPr>
          <p:nvPr/>
        </p:nvPicPr>
        <p:blipFill>
          <a:blip r:embed="rId3"/>
          <a:stretch>
            <a:fillRect/>
          </a:stretch>
        </p:blipFill>
        <p:spPr>
          <a:xfrm>
            <a:off x="2879190" y="3429000"/>
            <a:ext cx="1501823" cy="1501823"/>
          </a:xfrm>
          <a:prstGeom prst="rect">
            <a:avLst/>
          </a:prstGeom>
        </p:spPr>
      </p:pic>
      <p:pic>
        <p:nvPicPr>
          <p:cNvPr id="6" name="Picture 5">
            <a:extLst>
              <a:ext uri="{FF2B5EF4-FFF2-40B4-BE49-F238E27FC236}">
                <a16:creationId xmlns:a16="http://schemas.microsoft.com/office/drawing/2014/main" id="{D8B6A51C-1B58-6E42-8DC0-6122C55D4406}"/>
              </a:ext>
            </a:extLst>
          </p:cNvPr>
          <p:cNvPicPr>
            <a:picLocks noChangeAspect="1"/>
          </p:cNvPicPr>
          <p:nvPr/>
        </p:nvPicPr>
        <p:blipFill>
          <a:blip r:embed="rId4"/>
          <a:stretch>
            <a:fillRect/>
          </a:stretch>
        </p:blipFill>
        <p:spPr>
          <a:xfrm>
            <a:off x="1757777" y="1450306"/>
            <a:ext cx="1978694" cy="1978694"/>
          </a:xfrm>
          <a:prstGeom prst="rect">
            <a:avLst/>
          </a:prstGeom>
        </p:spPr>
      </p:pic>
    </p:spTree>
    <p:extLst>
      <p:ext uri="{BB962C8B-B14F-4D97-AF65-F5344CB8AC3E}">
        <p14:creationId xmlns:p14="http://schemas.microsoft.com/office/powerpoint/2010/main" val="245751790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a:t>/Docs </a:t>
            </a:r>
            <a:r>
              <a:rPr lang="en-US">
                <a:cs typeface="Segoe UI Semibold"/>
              </a:rPr>
              <a:t>alert</a:t>
            </a:r>
            <a:endParaRPr lang="en-US"/>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509609"/>
            <a:ext cx="3929922" cy="307777"/>
          </a:xfrm>
          <a:prstGeom prst="rect">
            <a:avLst/>
          </a:prstGeom>
          <a:noFill/>
        </p:spPr>
        <p:txBody>
          <a:bodyPr wrap="none" lIns="0" tIns="0" rIns="0" bIns="0" rtlCol="0" anchor="t">
            <a:spAutoFit/>
          </a:bodyPr>
          <a:lstStyle/>
          <a:p>
            <a:pPr algn="l"/>
            <a:r>
              <a:rPr lang="en-US" sz="2000">
                <a:solidFill>
                  <a:srgbClr val="00188F"/>
                </a:solidFill>
                <a:latin typeface="+mj-lt"/>
              </a:rPr>
              <a:t>https://aka.ms/AzureDevOpsDocs</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304102" cy="923330"/>
          </a:xfrm>
        </p:spPr>
        <p:txBody>
          <a:bodyPr/>
          <a:lstStyle/>
          <a:p>
            <a:pPr marL="0" indent="0">
              <a:buNone/>
            </a:pPr>
            <a:r>
              <a:rPr lang="en-US"/>
              <a:t>Azure DevOps documentation has </a:t>
            </a:r>
            <a:r>
              <a:rPr lang="en-US" err="1"/>
              <a:t>quickstarts</a:t>
            </a:r>
            <a:r>
              <a:rPr lang="en-US"/>
              <a:t> and all the reference material you could need</a:t>
            </a:r>
          </a:p>
        </p:txBody>
      </p:sp>
      <p:pic>
        <p:nvPicPr>
          <p:cNvPr id="4" name="Picture 3">
            <a:extLst>
              <a:ext uri="{FF2B5EF4-FFF2-40B4-BE49-F238E27FC236}">
                <a16:creationId xmlns:a16="http://schemas.microsoft.com/office/drawing/2014/main" id="{60824B64-B767-47D1-99A8-53AEF7C11442}"/>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5038283" y="1162628"/>
            <a:ext cx="7153717" cy="4532743"/>
          </a:xfrm>
          <a:prstGeom prst="rect">
            <a:avLst/>
          </a:prstGeom>
          <a:ln>
            <a:solidFill>
              <a:schemeClr val="accent5">
                <a:lumMod val="60000"/>
                <a:lumOff val="40000"/>
              </a:schemeClr>
            </a:solidFill>
          </a:ln>
        </p:spPr>
      </p:pic>
      <p:sp>
        <p:nvSpPr>
          <p:cNvPr id="9" name="signal_3" title="Icon of a communication tower with signal lines">
            <a:extLst>
              <a:ext uri="{FF2B5EF4-FFF2-40B4-BE49-F238E27FC236}">
                <a16:creationId xmlns:a16="http://schemas.microsoft.com/office/drawing/2014/main" id="{FE636058-78DB-4286-BA81-DCB3BACB12F1}"/>
              </a:ext>
            </a:extLst>
          </p:cNvPr>
          <p:cNvSpPr>
            <a:spLocks noChangeAspect="1" noEditPoints="1"/>
          </p:cNvSpPr>
          <p:nvPr/>
        </p:nvSpPr>
        <p:spPr bwMode="auto">
          <a:xfrm>
            <a:off x="11602720" y="32901"/>
            <a:ext cx="532764" cy="730733"/>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73874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a:t>/Docs </a:t>
            </a:r>
            <a:r>
              <a:rPr lang="en-US">
                <a:cs typeface="Segoe UI Semibold"/>
              </a:rPr>
              <a:t>alert</a:t>
            </a:r>
            <a:endParaRPr lang="en-US"/>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509609"/>
            <a:ext cx="4511620" cy="307777"/>
          </a:xfrm>
          <a:prstGeom prst="rect">
            <a:avLst/>
          </a:prstGeom>
          <a:noFill/>
        </p:spPr>
        <p:txBody>
          <a:bodyPr wrap="none" lIns="0" tIns="0" rIns="0" bIns="0" rtlCol="0" anchor="t">
            <a:spAutoFit/>
          </a:bodyPr>
          <a:lstStyle/>
          <a:p>
            <a:pPr algn="l"/>
            <a:r>
              <a:rPr lang="en-US" sz="2000">
                <a:solidFill>
                  <a:srgbClr val="00188F"/>
                </a:solidFill>
                <a:latin typeface="+mj-lt"/>
              </a:rPr>
              <a:t>https://aka.ms/DevOpsResourceCenter</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304102" cy="923330"/>
          </a:xfrm>
        </p:spPr>
        <p:txBody>
          <a:bodyPr/>
          <a:lstStyle/>
          <a:p>
            <a:pPr marL="0" indent="0">
              <a:buNone/>
            </a:pPr>
            <a:r>
              <a:rPr lang="en-US"/>
              <a:t>The DevOps Resource Center is a great starting point for everything DevOps at Microsoft</a:t>
            </a:r>
          </a:p>
        </p:txBody>
      </p:sp>
      <p:pic>
        <p:nvPicPr>
          <p:cNvPr id="4" name="Picture 3">
            <a:extLst>
              <a:ext uri="{FF2B5EF4-FFF2-40B4-BE49-F238E27FC236}">
                <a16:creationId xmlns:a16="http://schemas.microsoft.com/office/drawing/2014/main" id="{60824B64-B767-47D1-99A8-53AEF7C11442}"/>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5038283" y="1162628"/>
            <a:ext cx="7153717" cy="4532743"/>
          </a:xfrm>
          <a:prstGeom prst="rect">
            <a:avLst/>
          </a:prstGeom>
          <a:ln>
            <a:solidFill>
              <a:schemeClr val="accent5">
                <a:lumMod val="60000"/>
                <a:lumOff val="40000"/>
              </a:schemeClr>
            </a:solidFill>
          </a:ln>
        </p:spPr>
      </p:pic>
      <p:sp>
        <p:nvSpPr>
          <p:cNvPr id="9" name="signal_3" title="Icon of a communication tower with signal lines">
            <a:extLst>
              <a:ext uri="{FF2B5EF4-FFF2-40B4-BE49-F238E27FC236}">
                <a16:creationId xmlns:a16="http://schemas.microsoft.com/office/drawing/2014/main" id="{FE636058-78DB-4286-BA81-DCB3BACB12F1}"/>
              </a:ext>
            </a:extLst>
          </p:cNvPr>
          <p:cNvSpPr>
            <a:spLocks noChangeAspect="1" noEditPoints="1"/>
          </p:cNvSpPr>
          <p:nvPr/>
        </p:nvSpPr>
        <p:spPr bwMode="auto">
          <a:xfrm>
            <a:off x="11602720" y="32901"/>
            <a:ext cx="532764" cy="730733"/>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69277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74AAE46-CFCA-4234-A6E2-B39B9017C8F9}"/>
              </a:ext>
            </a:extLst>
          </p:cNvPr>
          <p:cNvSpPr/>
          <p:nvPr/>
        </p:nvSpPr>
        <p:spPr>
          <a:xfrm>
            <a:off x="9506448" y="0"/>
            <a:ext cx="7814319" cy="685800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Title 6">
            <a:extLst>
              <a:ext uri="{FF2B5EF4-FFF2-40B4-BE49-F238E27FC236}">
                <a16:creationId xmlns:a16="http://schemas.microsoft.com/office/drawing/2014/main" id="{422A58D2-7388-4B1E-BE61-03AFA280FAEC}"/>
              </a:ext>
            </a:extLst>
          </p:cNvPr>
          <p:cNvSpPr>
            <a:spLocks noGrp="1"/>
          </p:cNvSpPr>
          <p:nvPr>
            <p:ph type="title"/>
          </p:nvPr>
        </p:nvSpPr>
        <p:spPr>
          <a:xfrm>
            <a:off x="381866" y="2645459"/>
            <a:ext cx="9630389" cy="783541"/>
          </a:xfrm>
        </p:spPr>
        <p:txBody>
          <a:bodyPr>
            <a:normAutofit fontScale="90000"/>
          </a:bodyPr>
          <a:lstStyle/>
          <a:p>
            <a:br>
              <a:rPr lang="en-US" sz="4902" dirty="0">
                <a:solidFill>
                  <a:schemeClr val="accent5"/>
                </a:solidFill>
              </a:rPr>
            </a:br>
            <a:br>
              <a:rPr lang="en-US" sz="4902" dirty="0">
                <a:solidFill>
                  <a:schemeClr val="accent5"/>
                </a:solidFill>
              </a:rPr>
            </a:br>
            <a:br>
              <a:rPr lang="en-US" sz="4902" dirty="0"/>
            </a:br>
            <a:r>
              <a:rPr lang="en-US" sz="5400" dirty="0" err="1"/>
              <a:t>Grazie</a:t>
            </a:r>
            <a:r>
              <a:rPr lang="en-US" sz="5400" dirty="0"/>
              <a:t>!</a:t>
            </a:r>
            <a:endParaRPr lang="en-US" sz="4902" dirty="0"/>
          </a:p>
        </p:txBody>
      </p:sp>
      <p:sp>
        <p:nvSpPr>
          <p:cNvPr id="5" name="Text Placeholder 10">
            <a:extLst>
              <a:ext uri="{FF2B5EF4-FFF2-40B4-BE49-F238E27FC236}">
                <a16:creationId xmlns:a16="http://schemas.microsoft.com/office/drawing/2014/main" id="{84483FC8-5248-457B-A925-23038B08A5C1}"/>
              </a:ext>
            </a:extLst>
          </p:cNvPr>
          <p:cNvSpPr>
            <a:spLocks noGrp="1"/>
          </p:cNvSpPr>
          <p:nvPr>
            <p:ph type="body" sz="quarter" idx="16"/>
          </p:nvPr>
        </p:nvSpPr>
        <p:spPr>
          <a:xfrm>
            <a:off x="403210" y="3993054"/>
            <a:ext cx="9609045" cy="2864946"/>
          </a:xfrm>
        </p:spPr>
        <p:txBody>
          <a:bodyPr>
            <a:normAutofit/>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sz="2745" dirty="0">
                <a:solidFill>
                  <a:schemeClr val="bg1"/>
                </a:solidFill>
              </a:rPr>
              <a:t>Riccardo Cappello</a:t>
            </a:r>
          </a:p>
          <a:p>
            <a:pPr lvl="1"/>
            <a:r>
              <a:rPr lang="en-US" sz="2745" dirty="0">
                <a:solidFill>
                  <a:schemeClr val="bg1"/>
                </a:solidFill>
              </a:rPr>
              <a:t>Senior Consultant @ </a:t>
            </a:r>
          </a:p>
          <a:p>
            <a:pPr lvl="1"/>
            <a:r>
              <a:rPr lang="en-US" sz="2745" dirty="0">
                <a:solidFill>
                  <a:schemeClr val="bg1"/>
                </a:solidFill>
              </a:rPr>
              <a:t>Microsoft Azure MVP</a:t>
            </a:r>
          </a:p>
          <a:p>
            <a:pPr lvl="1"/>
            <a:r>
              <a:rPr lang="en-US" sz="2745" dirty="0">
                <a:solidFill>
                  <a:schemeClr val="bg1"/>
                </a:solidFill>
              </a:rPr>
              <a:t>Intel Software Innovator</a:t>
            </a:r>
          </a:p>
          <a:p>
            <a:pPr lvl="1"/>
            <a:r>
              <a:rPr lang="en-US" sz="2745" dirty="0">
                <a:solidFill>
                  <a:schemeClr val="bg1"/>
                </a:solidFill>
                <a:hlinkClick r:id="rId2"/>
              </a:rPr>
              <a:t>rcappello@outlook.com</a:t>
            </a:r>
            <a:endParaRPr lang="en-US" sz="2745" dirty="0">
              <a:solidFill>
                <a:schemeClr val="bg1"/>
              </a:solidFill>
            </a:endParaRPr>
          </a:p>
        </p:txBody>
      </p:sp>
      <p:pic>
        <p:nvPicPr>
          <p:cNvPr id="6" name="Picture 2" descr="https://software.intel.com/sites/default/files/managed/9f/d5/Intel%C2%AE%20Software%20Innovator%20Program%20%20%20Overview%20%20%20Intel%C2%AE%20Developer%20Zone.png">
            <a:extLst>
              <a:ext uri="{FF2B5EF4-FFF2-40B4-BE49-F238E27FC236}">
                <a16:creationId xmlns:a16="http://schemas.microsoft.com/office/drawing/2014/main" id="{57E24145-2789-4684-91AE-1C1BF57FE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6386" y="5215720"/>
            <a:ext cx="846415" cy="1025789"/>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3">
            <a:extLst>
              <a:ext uri="{FF2B5EF4-FFF2-40B4-BE49-F238E27FC236}">
                <a16:creationId xmlns:a16="http://schemas.microsoft.com/office/drawing/2014/main" id="{C769E56E-C02D-463A-9062-F0F154F3F966}"/>
              </a:ext>
            </a:extLst>
          </p:cNvPr>
          <p:cNvPicPr>
            <a:picLocks noChangeAspect="1"/>
          </p:cNvPicPr>
          <p:nvPr/>
        </p:nvPicPr>
        <p:blipFill>
          <a:blip r:embed="rId4"/>
          <a:stretch>
            <a:fillRect/>
          </a:stretch>
        </p:blipFill>
        <p:spPr>
          <a:xfrm>
            <a:off x="11326607" y="5291449"/>
            <a:ext cx="603082" cy="950060"/>
          </a:xfrm>
          <a:prstGeom prst="rect">
            <a:avLst/>
          </a:prstGeom>
        </p:spPr>
      </p:pic>
      <p:pic>
        <p:nvPicPr>
          <p:cNvPr id="9" name="Picture 8" descr="A drawing of a face&#10;&#10;Description automatically generated">
            <a:extLst>
              <a:ext uri="{FF2B5EF4-FFF2-40B4-BE49-F238E27FC236}">
                <a16:creationId xmlns:a16="http://schemas.microsoft.com/office/drawing/2014/main" id="{11C9EE7A-78C8-40FE-8989-4A6BDD95AE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4381" y="6257624"/>
            <a:ext cx="1367216" cy="519542"/>
          </a:xfrm>
          <a:prstGeom prst="rect">
            <a:avLst/>
          </a:prstGeom>
        </p:spPr>
      </p:pic>
      <p:pic>
        <p:nvPicPr>
          <p:cNvPr id="10" name="Picture 9">
            <a:extLst>
              <a:ext uri="{FF2B5EF4-FFF2-40B4-BE49-F238E27FC236}">
                <a16:creationId xmlns:a16="http://schemas.microsoft.com/office/drawing/2014/main" id="{FF50A9E2-5CF4-4BE4-8393-899C2044E8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6768" y="4394718"/>
            <a:ext cx="1069902" cy="440114"/>
          </a:xfrm>
          <a:prstGeom prst="rect">
            <a:avLst/>
          </a:prstGeom>
        </p:spPr>
      </p:pic>
    </p:spTree>
    <p:extLst>
      <p:ext uri="{BB962C8B-B14F-4D97-AF65-F5344CB8AC3E}">
        <p14:creationId xmlns:p14="http://schemas.microsoft.com/office/powerpoint/2010/main" val="114135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1FA118-419A-4BC4-ABD3-B71B7C923445}"/>
              </a:ext>
            </a:extLst>
          </p:cNvPr>
          <p:cNvSpPr>
            <a:spLocks noGrp="1"/>
          </p:cNvSpPr>
          <p:nvPr>
            <p:ph type="title"/>
          </p:nvPr>
        </p:nvSpPr>
        <p:spPr>
          <a:xfrm>
            <a:off x="345522" y="5179"/>
            <a:ext cx="10322478" cy="680186"/>
          </a:xfrm>
        </p:spPr>
        <p:txBody>
          <a:bodyPr/>
          <a:lstStyle/>
          <a:p>
            <a:r>
              <a:rPr lang="en-US" dirty="0">
                <a:solidFill>
                  <a:srgbClr val="FF0000"/>
                </a:solidFill>
              </a:rPr>
              <a:t>(DO NOT SHOW)</a:t>
            </a:r>
            <a:br>
              <a:rPr lang="en-US" dirty="0"/>
            </a:br>
            <a:r>
              <a:rPr lang="en-US" dirty="0"/>
              <a:t>Deploying your application faster and safer</a:t>
            </a:r>
          </a:p>
        </p:txBody>
      </p:sp>
      <p:graphicFrame>
        <p:nvGraphicFramePr>
          <p:cNvPr id="35" name="Table 34">
            <a:extLst>
              <a:ext uri="{FF2B5EF4-FFF2-40B4-BE49-F238E27FC236}">
                <a16:creationId xmlns:a16="http://schemas.microsoft.com/office/drawing/2014/main" id="{6BFB32F5-AEBA-40D0-A9C9-252E1033B518}"/>
              </a:ext>
            </a:extLst>
          </p:cNvPr>
          <p:cNvGraphicFramePr>
            <a:graphicFrameLocks noGrp="1"/>
          </p:cNvGraphicFramePr>
          <p:nvPr>
            <p:extLst>
              <p:ext uri="{D42A27DB-BD31-4B8C-83A1-F6EECF244321}">
                <p14:modId xmlns:p14="http://schemas.microsoft.com/office/powerpoint/2010/main" val="4205600540"/>
              </p:ext>
            </p:extLst>
          </p:nvPr>
        </p:nvGraphicFramePr>
        <p:xfrm>
          <a:off x="457200" y="707717"/>
          <a:ext cx="11277601" cy="3068267"/>
        </p:xfrm>
        <a:graphic>
          <a:graphicData uri="http://schemas.openxmlformats.org/drawingml/2006/table">
            <a:tbl>
              <a:tblPr firstRow="1" bandRow="1">
                <a:tableStyleId>{5C22544A-7EE6-4342-B048-85BDC9FD1C3A}</a:tableStyleId>
              </a:tblPr>
              <a:tblGrid>
                <a:gridCol w="3083478">
                  <a:extLst>
                    <a:ext uri="{9D8B030D-6E8A-4147-A177-3AD203B41FA5}">
                      <a16:colId xmlns:a16="http://schemas.microsoft.com/office/drawing/2014/main" val="3252896202"/>
                    </a:ext>
                  </a:extLst>
                </a:gridCol>
                <a:gridCol w="8194123">
                  <a:extLst>
                    <a:ext uri="{9D8B030D-6E8A-4147-A177-3AD203B41FA5}">
                      <a16:colId xmlns:a16="http://schemas.microsoft.com/office/drawing/2014/main" val="269771659"/>
                    </a:ext>
                  </a:extLst>
                </a:gridCol>
              </a:tblGrid>
              <a:tr h="254811">
                <a:tc>
                  <a:txBody>
                    <a:bodyPr/>
                    <a:lstStyle/>
                    <a:p>
                      <a:r>
                        <a:rPr lang="en-US" sz="1400" b="0">
                          <a:solidFill>
                            <a:schemeClr val="tx1"/>
                          </a:solidFill>
                          <a:latin typeface="+mj-lt"/>
                        </a:rPr>
                        <a:t>Baseline Event</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rPr>
                        <a:t>Microsoft Azure Training Day: Migrating applications to the cloud</a:t>
                      </a:r>
                      <a:endParaRPr lang="en-US" sz="1200" b="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35173644"/>
                  </a:ext>
                </a:extLst>
              </a:tr>
              <a:tr h="295239">
                <a:tc>
                  <a:txBody>
                    <a:bodyPr/>
                    <a:lstStyle/>
                    <a:p>
                      <a:r>
                        <a:rPr lang="en-US" sz="1400" b="0">
                          <a:solidFill>
                            <a:schemeClr val="tx1"/>
                          </a:solidFill>
                          <a:latin typeface="+mj-lt"/>
                        </a:rPr>
                        <a:t>Recommended Speaker Roles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b="0" dirty="0">
                          <a:solidFill>
                            <a:schemeClr val="tx1"/>
                          </a:solidFill>
                          <a:latin typeface="+mn-lt"/>
                        </a:rPr>
                        <a:t>Field Technical Roles: Regional CDA’/CSA’s, PFE, GBB’s, MVP, MTC TSP’s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28085801"/>
                  </a:ext>
                </a:extLst>
              </a:tr>
              <a:tr h="254811">
                <a:tc>
                  <a:txBody>
                    <a:bodyPr/>
                    <a:lstStyle/>
                    <a:p>
                      <a:r>
                        <a:rPr lang="en-US" sz="1400">
                          <a:solidFill>
                            <a:schemeClr val="tx1"/>
                          </a:solidFill>
                          <a:latin typeface="+mj-lt"/>
                        </a:rPr>
                        <a:t>Audience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70% Developers 30% Architects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48516789"/>
                  </a:ext>
                </a:extLst>
              </a:tr>
              <a:tr h="254811">
                <a:tc>
                  <a:txBody>
                    <a:bodyPr/>
                    <a:lstStyle/>
                    <a:p>
                      <a:r>
                        <a:rPr lang="en-US" sz="1400">
                          <a:solidFill>
                            <a:schemeClr val="tx1"/>
                          </a:solidFill>
                          <a:latin typeface="+mj-lt"/>
                        </a:rPr>
                        <a:t>Length &amp; Version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60min</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08939210"/>
                  </a:ext>
                </a:extLst>
              </a:tr>
              <a:tr h="254811">
                <a:tc>
                  <a:txBody>
                    <a:bodyPr/>
                    <a:lstStyle/>
                    <a:p>
                      <a:r>
                        <a:rPr lang="en-US" sz="1400">
                          <a:solidFill>
                            <a:schemeClr val="tx1"/>
                          </a:solidFill>
                          <a:latin typeface="+mj-lt"/>
                        </a:rPr>
                        <a:t>Content Level</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200</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0354374"/>
                  </a:ext>
                </a:extLst>
              </a:tr>
              <a:tr h="254811">
                <a:tc>
                  <a:txBody>
                    <a:bodyPr/>
                    <a:lstStyle/>
                    <a:p>
                      <a:r>
                        <a:rPr lang="en-US" sz="1400">
                          <a:solidFill>
                            <a:schemeClr val="tx1"/>
                          </a:solidFill>
                          <a:latin typeface="+mj-lt"/>
                        </a:rPr>
                        <a:t>Deck Contacts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200" dirty="0">
                          <a:solidFill>
                            <a:schemeClr val="tx1"/>
                          </a:solidFill>
                          <a:latin typeface="+mn-lt"/>
                        </a:rPr>
                        <a:t>Mark Winters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4924476"/>
                  </a:ext>
                </a:extLst>
              </a:tr>
              <a:tr h="445920">
                <a:tc>
                  <a:txBody>
                    <a:bodyPr/>
                    <a:lstStyle/>
                    <a:p>
                      <a:r>
                        <a:rPr lang="en-US" sz="1400" dirty="0">
                          <a:solidFill>
                            <a:schemeClr val="tx1"/>
                          </a:solidFill>
                          <a:latin typeface="+mj-lt"/>
                        </a:rPr>
                        <a:t>Training Resources</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a:solidFill>
                            <a:schemeClr val="tx1"/>
                          </a:solidFill>
                          <a:latin typeface="+mn-lt"/>
                        </a:rPr>
                        <a:t>Session Video -</a:t>
                      </a:r>
                      <a:r>
                        <a:rPr lang="en-US" sz="1200" u="sng" kern="1200" dirty="0">
                          <a:solidFill>
                            <a:schemeClr val="dk1"/>
                          </a:solidFill>
                          <a:effectLst/>
                          <a:latin typeface="+mn-lt"/>
                          <a:ea typeface="+mn-ea"/>
                          <a:cs typeface="+mn-cs"/>
                          <a:hlinkClick r:id="rId3"/>
                        </a:rPr>
                        <a:t>Video 3</a:t>
                      </a:r>
                      <a:endParaRPr lang="en-US" sz="1200" u="sng" kern="1200" dirty="0">
                        <a:solidFill>
                          <a:schemeClr val="dk1"/>
                        </a:solidFill>
                        <a:effectLst/>
                        <a:latin typeface="+mn-lt"/>
                        <a:ea typeface="+mn-ea"/>
                        <a:cs typeface="+mn-cs"/>
                      </a:endParaRPr>
                    </a:p>
                    <a:p>
                      <a:pPr marL="228600" marR="0" lvl="0" indent="-228600" algn="l" defTabSz="932742" rtl="0" eaLnBrk="1" fontAlgn="auto" latinLnBrk="0" hangingPunct="1">
                        <a:lnSpc>
                          <a:spcPct val="100000"/>
                        </a:lnSpc>
                        <a:spcBef>
                          <a:spcPts val="0"/>
                        </a:spcBef>
                        <a:spcAft>
                          <a:spcPts val="600"/>
                        </a:spcAft>
                        <a:buClrTx/>
                        <a:buSzTx/>
                        <a:buFont typeface="+mj-lt"/>
                        <a:buAutoNum type="arabicPeriod"/>
                        <a:tabLst/>
                        <a:defRPr/>
                      </a:pPr>
                      <a:r>
                        <a:rPr lang="en-US" sz="1200" dirty="0" err="1">
                          <a:solidFill>
                            <a:schemeClr val="tx1"/>
                          </a:solidFill>
                          <a:latin typeface="+mn-lt"/>
                        </a:rPr>
                        <a:t>Github</a:t>
                      </a:r>
                      <a:r>
                        <a:rPr lang="en-US" sz="1200" dirty="0">
                          <a:solidFill>
                            <a:schemeClr val="tx1"/>
                          </a:solidFill>
                          <a:latin typeface="+mn-lt"/>
                        </a:rPr>
                        <a:t> resource to run the demo’s-</a:t>
                      </a:r>
                      <a:r>
                        <a:rPr lang="en-US" sz="1200" u="sng" kern="1200" dirty="0">
                          <a:solidFill>
                            <a:schemeClr val="dk1"/>
                          </a:solidFill>
                          <a:effectLst/>
                          <a:latin typeface="+mn-lt"/>
                          <a:ea typeface="+mn-ea"/>
                          <a:cs typeface="+mn-cs"/>
                          <a:hlinkClick r:id="rId4"/>
                        </a:rPr>
                        <a:t>Session 3</a:t>
                      </a:r>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95054279"/>
                  </a:ext>
                </a:extLst>
              </a:tr>
              <a:tr h="706067">
                <a:tc>
                  <a:txBody>
                    <a:bodyPr/>
                    <a:lstStyle/>
                    <a:p>
                      <a:r>
                        <a:rPr lang="en-US" sz="1400" dirty="0">
                          <a:solidFill>
                            <a:schemeClr val="tx1"/>
                          </a:solidFill>
                          <a:latin typeface="+mj-lt"/>
                        </a:rPr>
                        <a:t>Accessibility checker</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600"/>
                        </a:spcAft>
                        <a:buClrTx/>
                        <a:buSzTx/>
                        <a:buFont typeface="+mj-lt"/>
                        <a:buNone/>
                        <a:tabLst/>
                        <a:defRPr/>
                      </a:pPr>
                      <a:r>
                        <a:rPr lang="en-US" sz="1200">
                          <a:solidFill>
                            <a:schemeClr val="tx1"/>
                          </a:solidFill>
                          <a:latin typeface="+mn-lt"/>
                        </a:rPr>
                        <a:t>(done)</a:t>
                      </a:r>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2197857"/>
                  </a:ext>
                </a:extLst>
              </a:tr>
            </a:tbl>
          </a:graphicData>
        </a:graphic>
      </p:graphicFrame>
      <p:sp>
        <p:nvSpPr>
          <p:cNvPr id="2" name="Rectangle 1">
            <a:extLst>
              <a:ext uri="{FF2B5EF4-FFF2-40B4-BE49-F238E27FC236}">
                <a16:creationId xmlns:a16="http://schemas.microsoft.com/office/drawing/2014/main" id="{693512D4-C505-4DF8-BAED-0EA95CEEF5F8}"/>
              </a:ext>
            </a:extLst>
          </p:cNvPr>
          <p:cNvSpPr/>
          <p:nvPr/>
        </p:nvSpPr>
        <p:spPr>
          <a:xfrm>
            <a:off x="457199" y="3791862"/>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Segoe UI"/>
                <a:ea typeface="+mn-ea"/>
                <a:cs typeface="+mn-cs"/>
              </a:rPr>
              <a:t>CHANGE TRACKER</a:t>
            </a:r>
            <a:endParaRPr kumimoji="0" lang="en-US" sz="1800" b="1" i="0" u="none" strike="noStrike" kern="1200" cap="none" spc="0" normalizeH="0" baseline="0" noProof="0">
              <a:ln>
                <a:noFill/>
              </a:ln>
              <a:solidFill>
                <a:srgbClr val="1A1A1A"/>
              </a:solidFill>
              <a:effectLst/>
              <a:uLnTx/>
              <a:uFillTx/>
              <a:latin typeface="Segoe UI"/>
              <a:ea typeface="+mn-ea"/>
              <a:cs typeface="+mn-cs"/>
            </a:endParaRPr>
          </a:p>
        </p:txBody>
      </p:sp>
      <p:graphicFrame>
        <p:nvGraphicFramePr>
          <p:cNvPr id="3" name="Table 2">
            <a:extLst>
              <a:ext uri="{FF2B5EF4-FFF2-40B4-BE49-F238E27FC236}">
                <a16:creationId xmlns:a16="http://schemas.microsoft.com/office/drawing/2014/main" id="{7ADE5FFB-D027-4AF6-99A3-1C66353933D8}"/>
              </a:ext>
            </a:extLst>
          </p:cNvPr>
          <p:cNvGraphicFramePr>
            <a:graphicFrameLocks noGrp="1"/>
          </p:cNvGraphicFramePr>
          <p:nvPr/>
        </p:nvGraphicFramePr>
        <p:xfrm>
          <a:off x="457199" y="4262944"/>
          <a:ext cx="11277602" cy="2346112"/>
        </p:xfrm>
        <a:graphic>
          <a:graphicData uri="http://schemas.openxmlformats.org/drawingml/2006/table">
            <a:tbl>
              <a:tblPr firstRow="1" bandRow="1">
                <a:tableStyleId>{5C22544A-7EE6-4342-B048-85BDC9FD1C3A}</a:tableStyleId>
              </a:tblPr>
              <a:tblGrid>
                <a:gridCol w="2059691">
                  <a:extLst>
                    <a:ext uri="{9D8B030D-6E8A-4147-A177-3AD203B41FA5}">
                      <a16:colId xmlns:a16="http://schemas.microsoft.com/office/drawing/2014/main" val="183128995"/>
                    </a:ext>
                  </a:extLst>
                </a:gridCol>
                <a:gridCol w="2059691">
                  <a:extLst>
                    <a:ext uri="{9D8B030D-6E8A-4147-A177-3AD203B41FA5}">
                      <a16:colId xmlns:a16="http://schemas.microsoft.com/office/drawing/2014/main" val="100877150"/>
                    </a:ext>
                  </a:extLst>
                </a:gridCol>
                <a:gridCol w="7158220">
                  <a:extLst>
                    <a:ext uri="{9D8B030D-6E8A-4147-A177-3AD203B41FA5}">
                      <a16:colId xmlns:a16="http://schemas.microsoft.com/office/drawing/2014/main" val="2642130174"/>
                    </a:ext>
                  </a:extLst>
                </a:gridCol>
              </a:tblGrid>
              <a:tr h="241798">
                <a:tc>
                  <a:txBody>
                    <a:bodyPr/>
                    <a:lstStyle/>
                    <a:p>
                      <a:r>
                        <a:rPr lang="en-US" sz="1400" b="0">
                          <a:solidFill>
                            <a:schemeClr val="tx1"/>
                          </a:solidFill>
                          <a:latin typeface="+mj-lt"/>
                        </a:rPr>
                        <a:t>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r>
                        <a:rPr lang="en-US" sz="1400" b="0">
                          <a:solidFill>
                            <a:schemeClr val="tx1"/>
                          </a:solidFill>
                          <a:latin typeface="+mj-lt"/>
                        </a:rPr>
                        <a:t>Slide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tc>
                  <a:txBody>
                    <a:bodyPr/>
                    <a:lstStyle/>
                    <a:p>
                      <a:pPr marL="0" algn="l" defTabSz="932742" rtl="0" eaLnBrk="1" latinLnBrk="0" hangingPunct="1"/>
                      <a:r>
                        <a:rPr lang="en-US" sz="1400" b="0" kern="1200">
                          <a:solidFill>
                            <a:schemeClr val="tx1"/>
                          </a:solidFill>
                          <a:latin typeface="+mj-lt"/>
                          <a:ea typeface="+mn-ea"/>
                          <a:cs typeface="+mn-cs"/>
                        </a:rPr>
                        <a:t>Description of Update</a:t>
                      </a: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262522782"/>
                  </a:ext>
                </a:extLst>
              </a:tr>
              <a:tr h="411056">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34112613"/>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32214094"/>
                  </a:ext>
                </a:extLst>
              </a:tr>
              <a:tr h="286485">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0646172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endParaRPr>
                    </a:p>
                  </a:txBody>
                  <a:tcPr marL="68580" marR="68580" marT="0" marB="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00449157"/>
                  </a:ext>
                </a:extLst>
              </a:tr>
              <a:tr h="241798">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51247918"/>
                  </a:ext>
                </a:extLst>
              </a:tr>
              <a:tr h="411056">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a:solidFill>
                          <a:schemeClr val="tx1"/>
                        </a:solidFill>
                        <a:latin typeface="+mj-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200" dirty="0">
                        <a:solidFill>
                          <a:schemeClr val="tx1"/>
                        </a:solidFill>
                        <a:latin typeface="+mn-lt"/>
                      </a:endParaRPr>
                    </a:p>
                  </a:txBody>
                  <a:tcPr marL="73152" marR="7315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01154742"/>
                  </a:ext>
                </a:extLst>
              </a:tr>
            </a:tbl>
          </a:graphicData>
        </a:graphic>
      </p:graphicFrame>
    </p:spTree>
    <p:extLst>
      <p:ext uri="{BB962C8B-B14F-4D97-AF65-F5344CB8AC3E}">
        <p14:creationId xmlns:p14="http://schemas.microsoft.com/office/powerpoint/2010/main" val="26088480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74AAE46-CFCA-4234-A6E2-B39B9017C8F9}"/>
              </a:ext>
            </a:extLst>
          </p:cNvPr>
          <p:cNvSpPr/>
          <p:nvPr/>
        </p:nvSpPr>
        <p:spPr>
          <a:xfrm>
            <a:off x="9506448" y="0"/>
            <a:ext cx="7814319" cy="685800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Title 6">
            <a:extLst>
              <a:ext uri="{FF2B5EF4-FFF2-40B4-BE49-F238E27FC236}">
                <a16:creationId xmlns:a16="http://schemas.microsoft.com/office/drawing/2014/main" id="{422A58D2-7388-4B1E-BE61-03AFA280FAEC}"/>
              </a:ext>
            </a:extLst>
          </p:cNvPr>
          <p:cNvSpPr>
            <a:spLocks noGrp="1"/>
          </p:cNvSpPr>
          <p:nvPr>
            <p:ph type="title"/>
          </p:nvPr>
        </p:nvSpPr>
        <p:spPr>
          <a:xfrm>
            <a:off x="381866" y="2645459"/>
            <a:ext cx="9630389" cy="783541"/>
          </a:xfrm>
        </p:spPr>
        <p:txBody>
          <a:bodyPr>
            <a:normAutofit fontScale="90000"/>
          </a:bodyPr>
          <a:lstStyle/>
          <a:p>
            <a:br>
              <a:rPr lang="en-US" sz="4902" dirty="0">
                <a:solidFill>
                  <a:schemeClr val="accent5"/>
                </a:solidFill>
              </a:rPr>
            </a:br>
            <a:br>
              <a:rPr lang="en-US" sz="4902" dirty="0">
                <a:solidFill>
                  <a:schemeClr val="accent5"/>
                </a:solidFill>
              </a:rPr>
            </a:br>
            <a:br>
              <a:rPr lang="en-US" sz="4902" dirty="0"/>
            </a:br>
            <a:r>
              <a:rPr lang="en-US" sz="5400" dirty="0"/>
              <a:t>Deploying your Application</a:t>
            </a:r>
            <a:br>
              <a:rPr lang="en-US" sz="5400" dirty="0"/>
            </a:br>
            <a:r>
              <a:rPr lang="en-US" sz="5400" dirty="0"/>
              <a:t>Faster and Safer</a:t>
            </a:r>
            <a:endParaRPr lang="en-US" sz="4902" dirty="0"/>
          </a:p>
        </p:txBody>
      </p:sp>
      <p:sp>
        <p:nvSpPr>
          <p:cNvPr id="5" name="Text Placeholder 10">
            <a:extLst>
              <a:ext uri="{FF2B5EF4-FFF2-40B4-BE49-F238E27FC236}">
                <a16:creationId xmlns:a16="http://schemas.microsoft.com/office/drawing/2014/main" id="{84483FC8-5248-457B-A925-23038B08A5C1}"/>
              </a:ext>
            </a:extLst>
          </p:cNvPr>
          <p:cNvSpPr>
            <a:spLocks noGrp="1"/>
          </p:cNvSpPr>
          <p:nvPr>
            <p:ph type="body" sz="quarter" idx="16"/>
          </p:nvPr>
        </p:nvSpPr>
        <p:spPr>
          <a:xfrm>
            <a:off x="403210" y="3993054"/>
            <a:ext cx="9609045" cy="2864946"/>
          </a:xfrm>
        </p:spPr>
        <p:txBody>
          <a:bodyPr>
            <a:normAutofit/>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sz="2745" dirty="0">
                <a:solidFill>
                  <a:schemeClr val="bg1"/>
                </a:solidFill>
              </a:rPr>
              <a:t>Riccardo Cappello</a:t>
            </a:r>
          </a:p>
          <a:p>
            <a:pPr lvl="1"/>
            <a:r>
              <a:rPr lang="en-US" sz="2745" dirty="0">
                <a:solidFill>
                  <a:schemeClr val="bg1"/>
                </a:solidFill>
              </a:rPr>
              <a:t>Senior Consultant @ </a:t>
            </a:r>
          </a:p>
          <a:p>
            <a:pPr lvl="1"/>
            <a:r>
              <a:rPr lang="en-US" sz="2745" dirty="0">
                <a:solidFill>
                  <a:schemeClr val="bg1"/>
                </a:solidFill>
              </a:rPr>
              <a:t>Microsoft Azure MVP</a:t>
            </a:r>
          </a:p>
          <a:p>
            <a:pPr lvl="1"/>
            <a:r>
              <a:rPr lang="en-US" sz="2745" dirty="0">
                <a:solidFill>
                  <a:schemeClr val="bg1"/>
                </a:solidFill>
              </a:rPr>
              <a:t>Intel Software Innovator</a:t>
            </a:r>
          </a:p>
        </p:txBody>
      </p:sp>
      <p:pic>
        <p:nvPicPr>
          <p:cNvPr id="6" name="Picture 2" descr="https://software.intel.com/sites/default/files/managed/9f/d5/Intel%C2%AE%20Software%20Innovator%20Program%20%20%20Overview%20%20%20Intel%C2%AE%20Developer%20Zone.png">
            <a:extLst>
              <a:ext uri="{FF2B5EF4-FFF2-40B4-BE49-F238E27FC236}">
                <a16:creationId xmlns:a16="http://schemas.microsoft.com/office/drawing/2014/main" id="{57E24145-2789-4684-91AE-1C1BF57FE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6386" y="5215720"/>
            <a:ext cx="846415" cy="1025789"/>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3">
            <a:extLst>
              <a:ext uri="{FF2B5EF4-FFF2-40B4-BE49-F238E27FC236}">
                <a16:creationId xmlns:a16="http://schemas.microsoft.com/office/drawing/2014/main" id="{C769E56E-C02D-463A-9062-F0F154F3F966}"/>
              </a:ext>
            </a:extLst>
          </p:cNvPr>
          <p:cNvPicPr>
            <a:picLocks noChangeAspect="1"/>
          </p:cNvPicPr>
          <p:nvPr/>
        </p:nvPicPr>
        <p:blipFill>
          <a:blip r:embed="rId3"/>
          <a:stretch>
            <a:fillRect/>
          </a:stretch>
        </p:blipFill>
        <p:spPr>
          <a:xfrm>
            <a:off x="11326607" y="5291449"/>
            <a:ext cx="603082" cy="950060"/>
          </a:xfrm>
          <a:prstGeom prst="rect">
            <a:avLst/>
          </a:prstGeom>
        </p:spPr>
      </p:pic>
      <p:pic>
        <p:nvPicPr>
          <p:cNvPr id="9" name="Picture 8" descr="A drawing of a face&#10;&#10;Description automatically generated">
            <a:extLst>
              <a:ext uri="{FF2B5EF4-FFF2-40B4-BE49-F238E27FC236}">
                <a16:creationId xmlns:a16="http://schemas.microsoft.com/office/drawing/2014/main" id="{11C9EE7A-78C8-40FE-8989-4A6BDD95AE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4381" y="6257624"/>
            <a:ext cx="1367216" cy="519542"/>
          </a:xfrm>
          <a:prstGeom prst="rect">
            <a:avLst/>
          </a:prstGeom>
        </p:spPr>
      </p:pic>
      <p:pic>
        <p:nvPicPr>
          <p:cNvPr id="10" name="Picture 9">
            <a:extLst>
              <a:ext uri="{FF2B5EF4-FFF2-40B4-BE49-F238E27FC236}">
                <a16:creationId xmlns:a16="http://schemas.microsoft.com/office/drawing/2014/main" id="{FF50A9E2-5CF4-4BE4-8393-899C2044E8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6768" y="4394718"/>
            <a:ext cx="1069902" cy="440114"/>
          </a:xfrm>
          <a:prstGeom prst="rect">
            <a:avLst/>
          </a:prstGeom>
        </p:spPr>
      </p:pic>
    </p:spTree>
    <p:extLst>
      <p:ext uri="{BB962C8B-B14F-4D97-AF65-F5344CB8AC3E}">
        <p14:creationId xmlns:p14="http://schemas.microsoft.com/office/powerpoint/2010/main" val="154530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5C6096-20F8-471B-9211-DAC470AC7CE7}"/>
              </a:ext>
            </a:extLst>
          </p:cNvPr>
          <p:cNvSpPr>
            <a:spLocks noGrp="1"/>
          </p:cNvSpPr>
          <p:nvPr>
            <p:ph type="ctrTitle"/>
          </p:nvPr>
        </p:nvSpPr>
        <p:spPr/>
        <p:txBody>
          <a:bodyPr/>
          <a:lstStyle/>
          <a:p>
            <a:r>
              <a:rPr lang="it-IT" dirty="0" err="1"/>
              <a:t>DevOps</a:t>
            </a:r>
            <a:r>
              <a:rPr lang="it-IT" dirty="0"/>
              <a:t> </a:t>
            </a:r>
            <a:r>
              <a:rPr lang="it-IT" dirty="0" err="1"/>
              <a:t>Before</a:t>
            </a:r>
            <a:r>
              <a:rPr lang="it-IT" dirty="0"/>
              <a:t> and After</a:t>
            </a:r>
          </a:p>
        </p:txBody>
      </p:sp>
      <p:sp>
        <p:nvSpPr>
          <p:cNvPr id="7" name="Text Placeholder 6">
            <a:extLst>
              <a:ext uri="{FF2B5EF4-FFF2-40B4-BE49-F238E27FC236}">
                <a16:creationId xmlns:a16="http://schemas.microsoft.com/office/drawing/2014/main" id="{E2A96999-F70F-42BB-9AC1-48A71F732F38}"/>
              </a:ext>
            </a:extLst>
          </p:cNvPr>
          <p:cNvSpPr>
            <a:spLocks noGrp="1"/>
          </p:cNvSpPr>
          <p:nvPr>
            <p:ph type="subTitle" idx="1"/>
          </p:nvPr>
        </p:nvSpPr>
        <p:spPr/>
        <p:txBody>
          <a:bodyPr/>
          <a:lstStyle/>
          <a:p>
            <a:r>
              <a:rPr lang="it-IT" dirty="0"/>
              <a:t>A short film</a:t>
            </a:r>
          </a:p>
        </p:txBody>
      </p:sp>
    </p:spTree>
    <p:extLst>
      <p:ext uri="{BB962C8B-B14F-4D97-AF65-F5344CB8AC3E}">
        <p14:creationId xmlns:p14="http://schemas.microsoft.com/office/powerpoint/2010/main" val="3287949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F30AE-AF84-4B5C-84F5-FE1E7F53A9CC}"/>
              </a:ext>
            </a:extLst>
          </p:cNvPr>
          <p:cNvSpPr>
            <a:spLocks noGrp="1"/>
          </p:cNvSpPr>
          <p:nvPr>
            <p:ph type="title"/>
          </p:nvPr>
        </p:nvSpPr>
        <p:spPr/>
        <p:txBody>
          <a:bodyPr/>
          <a:lstStyle/>
          <a:p>
            <a:endParaRPr lang="it-IT"/>
          </a:p>
        </p:txBody>
      </p:sp>
      <p:sp>
        <p:nvSpPr>
          <p:cNvPr id="3" name="Text Placeholder 2">
            <a:extLst>
              <a:ext uri="{FF2B5EF4-FFF2-40B4-BE49-F238E27FC236}">
                <a16:creationId xmlns:a16="http://schemas.microsoft.com/office/drawing/2014/main" id="{D80C6F8B-2835-45C2-B217-8437937AAE77}"/>
              </a:ext>
            </a:extLst>
          </p:cNvPr>
          <p:cNvSpPr>
            <a:spLocks noGrp="1"/>
          </p:cNvSpPr>
          <p:nvPr>
            <p:ph type="body" sz="quarter" idx="16"/>
          </p:nvPr>
        </p:nvSpPr>
        <p:spPr/>
        <p:txBody>
          <a:bodyPr/>
          <a:lstStyle/>
          <a:p>
            <a:endParaRPr lang="it-IT"/>
          </a:p>
        </p:txBody>
      </p:sp>
      <p:pic>
        <p:nvPicPr>
          <p:cNvPr id="4" name="videoplayback">
            <a:hlinkClick r:id="" action="ppaction://media"/>
            <a:extLst>
              <a:ext uri="{FF2B5EF4-FFF2-40B4-BE49-F238E27FC236}">
                <a16:creationId xmlns:a16="http://schemas.microsoft.com/office/drawing/2014/main" id="{5945154E-713D-40B9-B0E1-D2F11EFCB2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3280" y="134224"/>
            <a:ext cx="11694253" cy="6375633"/>
          </a:xfrm>
          <a:prstGeom prst="rect">
            <a:avLst/>
          </a:prstGeom>
        </p:spPr>
      </p:pic>
    </p:spTree>
    <p:extLst>
      <p:ext uri="{BB962C8B-B14F-4D97-AF65-F5344CB8AC3E}">
        <p14:creationId xmlns:p14="http://schemas.microsoft.com/office/powerpoint/2010/main" val="199200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90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4C4F-B4A6-644E-89EA-0AA7FDEE50A7}"/>
              </a:ext>
            </a:extLst>
          </p:cNvPr>
          <p:cNvSpPr>
            <a:spLocks noGrp="1"/>
          </p:cNvSpPr>
          <p:nvPr>
            <p:ph type="title"/>
          </p:nvPr>
        </p:nvSpPr>
        <p:spPr/>
        <p:txBody>
          <a:bodyPr/>
          <a:lstStyle/>
          <a:p>
            <a:r>
              <a:rPr lang="en-US"/>
              <a:t>What is DevOps?</a:t>
            </a:r>
          </a:p>
        </p:txBody>
      </p:sp>
      <p:pic>
        <p:nvPicPr>
          <p:cNvPr id="4" name="Picture 3">
            <a:extLst>
              <a:ext uri="{FF2B5EF4-FFF2-40B4-BE49-F238E27FC236}">
                <a16:creationId xmlns:a16="http://schemas.microsoft.com/office/drawing/2014/main" id="{9AA42D79-9630-CD4F-8872-ABFBB1CCC21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87449" y="1175877"/>
            <a:ext cx="5605460" cy="5605460"/>
          </a:xfrm>
          <a:prstGeom prst="rect">
            <a:avLst/>
          </a:prstGeom>
        </p:spPr>
      </p:pic>
      <p:grpSp>
        <p:nvGrpSpPr>
          <p:cNvPr id="5" name="Group 4">
            <a:extLst>
              <a:ext uri="{FF2B5EF4-FFF2-40B4-BE49-F238E27FC236}">
                <a16:creationId xmlns:a16="http://schemas.microsoft.com/office/drawing/2014/main" id="{AA6E264A-C656-1842-8B9B-4931D36218AD}"/>
              </a:ext>
            </a:extLst>
          </p:cNvPr>
          <p:cNvGrpSpPr/>
          <p:nvPr/>
        </p:nvGrpSpPr>
        <p:grpSpPr>
          <a:xfrm>
            <a:off x="2214304" y="4018539"/>
            <a:ext cx="2035880" cy="882306"/>
            <a:chOff x="2259794" y="4146834"/>
            <a:chExt cx="2036457" cy="882557"/>
          </a:xfrm>
          <a:solidFill>
            <a:schemeClr val="tx1">
              <a:lumMod val="75000"/>
              <a:lumOff val="25000"/>
            </a:schemeClr>
          </a:solidFill>
        </p:grpSpPr>
        <p:sp>
          <p:nvSpPr>
            <p:cNvPr id="6" name="Right Triangle 5">
              <a:extLst>
                <a:ext uri="{FF2B5EF4-FFF2-40B4-BE49-F238E27FC236}">
                  <a16:creationId xmlns:a16="http://schemas.microsoft.com/office/drawing/2014/main" id="{BCC0514E-C719-1844-885F-67620C472BBA}"/>
                </a:ext>
              </a:extLst>
            </p:cNvPr>
            <p:cNvSpPr/>
            <p:nvPr/>
          </p:nvSpPr>
          <p:spPr bwMode="auto">
            <a:xfrm rot="19782022" flipH="1" flipV="1">
              <a:off x="3710362" y="4556204"/>
              <a:ext cx="361133" cy="473187"/>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6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ounded Rectangle 6">
              <a:extLst>
                <a:ext uri="{FF2B5EF4-FFF2-40B4-BE49-F238E27FC236}">
                  <a16:creationId xmlns:a16="http://schemas.microsoft.com/office/drawing/2014/main" id="{7B440DE6-A817-8248-BE81-8D803AB4B66E}"/>
                </a:ext>
              </a:extLst>
            </p:cNvPr>
            <p:cNvSpPr/>
            <p:nvPr/>
          </p:nvSpPr>
          <p:spPr>
            <a:xfrm>
              <a:off x="2259794" y="4146834"/>
              <a:ext cx="2036457" cy="55359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n-US" sz="1200" b="1" i="1">
                  <a:solidFill>
                    <a:srgbClr val="FBFBFB"/>
                  </a:solidFill>
                  <a:latin typeface="Bodoni MT"/>
                  <a:cs typeface="Bodoni Std Bold Italic"/>
                </a:rPr>
                <a:t>It’s Development and</a:t>
              </a:r>
              <a:br>
                <a:rPr lang="en-US" sz="1200" b="1" i="1">
                  <a:solidFill>
                    <a:srgbClr val="FBFBFB"/>
                  </a:solidFill>
                  <a:latin typeface="Bodoni MT"/>
                  <a:cs typeface="Bodoni Std Bold Italic"/>
                </a:rPr>
              </a:br>
              <a:r>
                <a:rPr lang="en-US" sz="1200" b="1" i="1">
                  <a:solidFill>
                    <a:srgbClr val="FBFBFB"/>
                  </a:solidFill>
                  <a:latin typeface="Bodoni MT"/>
                  <a:cs typeface="Bodoni Std Bold Italic"/>
                </a:rPr>
                <a:t>Operations collaboration</a:t>
              </a:r>
            </a:p>
          </p:txBody>
        </p:sp>
      </p:grpSp>
      <p:sp>
        <p:nvSpPr>
          <p:cNvPr id="8" name="Right Triangle 7">
            <a:extLst>
              <a:ext uri="{FF2B5EF4-FFF2-40B4-BE49-F238E27FC236}">
                <a16:creationId xmlns:a16="http://schemas.microsoft.com/office/drawing/2014/main" id="{8AB14E6D-EC49-854B-BDC3-A3DB546D9A7D}"/>
              </a:ext>
            </a:extLst>
          </p:cNvPr>
          <p:cNvSpPr/>
          <p:nvPr/>
        </p:nvSpPr>
        <p:spPr bwMode="auto">
          <a:xfrm flipH="1" flipV="1">
            <a:off x="5804019" y="1850790"/>
            <a:ext cx="186322" cy="253391"/>
          </a:xfrm>
          <a:prstGeom prst="rtTriangle">
            <a:avLst/>
          </a:prstGeom>
          <a:solidFill>
            <a:schemeClr val="tx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ounded Rectangle 8">
            <a:extLst>
              <a:ext uri="{FF2B5EF4-FFF2-40B4-BE49-F238E27FC236}">
                <a16:creationId xmlns:a16="http://schemas.microsoft.com/office/drawing/2014/main" id="{CA3E3628-6F10-2B4F-8735-B3698BB5FF6C}"/>
              </a:ext>
            </a:extLst>
          </p:cNvPr>
          <p:cNvSpPr/>
          <p:nvPr/>
        </p:nvSpPr>
        <p:spPr>
          <a:xfrm>
            <a:off x="5145116" y="1491550"/>
            <a:ext cx="1314672" cy="38428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n-US" sz="1200" b="1" i="1">
                <a:solidFill>
                  <a:srgbClr val="FBFBFB"/>
                </a:solidFill>
                <a:latin typeface="Bodoni MT"/>
                <a:cs typeface="Bodoni Std Bold Italic"/>
              </a:rPr>
              <a:t>It’s a job title</a:t>
            </a:r>
          </a:p>
        </p:txBody>
      </p:sp>
      <p:grpSp>
        <p:nvGrpSpPr>
          <p:cNvPr id="10" name="Group 9">
            <a:extLst>
              <a:ext uri="{FF2B5EF4-FFF2-40B4-BE49-F238E27FC236}">
                <a16:creationId xmlns:a16="http://schemas.microsoft.com/office/drawing/2014/main" id="{821AAB4B-68DC-CC41-8816-0ABAD6CE8851}"/>
              </a:ext>
            </a:extLst>
          </p:cNvPr>
          <p:cNvGrpSpPr/>
          <p:nvPr/>
        </p:nvGrpSpPr>
        <p:grpSpPr>
          <a:xfrm>
            <a:off x="5748390" y="3410561"/>
            <a:ext cx="1504597" cy="686190"/>
            <a:chOff x="5229616" y="3272179"/>
            <a:chExt cx="1505024" cy="686386"/>
          </a:xfrm>
          <a:solidFill>
            <a:schemeClr val="tx1">
              <a:lumMod val="75000"/>
              <a:lumOff val="25000"/>
            </a:schemeClr>
          </a:solidFill>
        </p:grpSpPr>
        <p:sp>
          <p:nvSpPr>
            <p:cNvPr id="11" name="Right Triangle 10">
              <a:extLst>
                <a:ext uri="{FF2B5EF4-FFF2-40B4-BE49-F238E27FC236}">
                  <a16:creationId xmlns:a16="http://schemas.microsoft.com/office/drawing/2014/main" id="{0816F205-BCF9-3340-8453-7B66A542F630}"/>
                </a:ext>
              </a:extLst>
            </p:cNvPr>
            <p:cNvSpPr/>
            <p:nvPr/>
          </p:nvSpPr>
          <p:spPr bwMode="auto">
            <a:xfrm flipV="1">
              <a:off x="5888941" y="3705102"/>
              <a:ext cx="186375" cy="25346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6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1218A9F1-1C8B-5344-A274-FB09B7E0D01D}"/>
                </a:ext>
              </a:extLst>
            </p:cNvPr>
            <p:cNvSpPr/>
            <p:nvPr/>
          </p:nvSpPr>
          <p:spPr>
            <a:xfrm>
              <a:off x="5229616" y="3272179"/>
              <a:ext cx="1505024" cy="44682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n-US" sz="1200" b="1" i="1">
                  <a:solidFill>
                    <a:srgbClr val="FBFBFB"/>
                  </a:solidFill>
                  <a:latin typeface="Bodoni MT"/>
                  <a:cs typeface="Bodoni Std Bold Italic"/>
                </a:rPr>
                <a:t>It’s automation</a:t>
              </a:r>
            </a:p>
          </p:txBody>
        </p:sp>
      </p:grpSp>
      <p:grpSp>
        <p:nvGrpSpPr>
          <p:cNvPr id="13" name="Group 12">
            <a:extLst>
              <a:ext uri="{FF2B5EF4-FFF2-40B4-BE49-F238E27FC236}">
                <a16:creationId xmlns:a16="http://schemas.microsoft.com/office/drawing/2014/main" id="{6E5B9D7E-0334-DF4E-A487-FE61BAD4AF0A}"/>
              </a:ext>
            </a:extLst>
          </p:cNvPr>
          <p:cNvGrpSpPr/>
          <p:nvPr/>
        </p:nvGrpSpPr>
        <p:grpSpPr>
          <a:xfrm>
            <a:off x="7627716" y="3993348"/>
            <a:ext cx="1725280" cy="885471"/>
            <a:chOff x="9432099" y="2218807"/>
            <a:chExt cx="1725768" cy="885723"/>
          </a:xfrm>
          <a:solidFill>
            <a:schemeClr val="tx1">
              <a:lumMod val="75000"/>
              <a:lumOff val="25000"/>
            </a:schemeClr>
          </a:solidFill>
        </p:grpSpPr>
        <p:sp>
          <p:nvSpPr>
            <p:cNvPr id="14" name="Right Triangle 13">
              <a:extLst>
                <a:ext uri="{FF2B5EF4-FFF2-40B4-BE49-F238E27FC236}">
                  <a16:creationId xmlns:a16="http://schemas.microsoft.com/office/drawing/2014/main" id="{86C85054-CFEA-B043-BCA9-F3BC9E97E62D}"/>
                </a:ext>
              </a:extLst>
            </p:cNvPr>
            <p:cNvSpPr/>
            <p:nvPr/>
          </p:nvSpPr>
          <p:spPr bwMode="auto">
            <a:xfrm flipV="1">
              <a:off x="9690399" y="2786398"/>
              <a:ext cx="233927" cy="31813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6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ounded Rectangle 14">
              <a:extLst>
                <a:ext uri="{FF2B5EF4-FFF2-40B4-BE49-F238E27FC236}">
                  <a16:creationId xmlns:a16="http://schemas.microsoft.com/office/drawing/2014/main" id="{DDAFCBF9-E23B-9849-A368-2A8215075C90}"/>
                </a:ext>
              </a:extLst>
            </p:cNvPr>
            <p:cNvSpPr/>
            <p:nvPr/>
          </p:nvSpPr>
          <p:spPr>
            <a:xfrm>
              <a:off x="9432099" y="2218807"/>
              <a:ext cx="1725768" cy="586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n-US" sz="1200" b="1" i="1">
                  <a:solidFill>
                    <a:srgbClr val="FBFBFB"/>
                  </a:solidFill>
                  <a:latin typeface="Bodoni MT"/>
                  <a:cs typeface="Bodoni Std Bold Italic"/>
                </a:rPr>
                <a:t>It means faster and smaller releases</a:t>
              </a:r>
            </a:p>
          </p:txBody>
        </p:sp>
      </p:grpSp>
    </p:spTree>
    <p:extLst>
      <p:ext uri="{BB962C8B-B14F-4D97-AF65-F5344CB8AC3E}">
        <p14:creationId xmlns:p14="http://schemas.microsoft.com/office/powerpoint/2010/main" val="1231081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2596" y="1138786"/>
            <a:ext cx="8481636" cy="3607939"/>
          </a:xfrm>
          <a:prstGeom prst="rect">
            <a:avLst/>
          </a:prstGeom>
          <a:noFill/>
        </p:spPr>
        <p:txBody>
          <a:bodyPr vert="horz" lIns="91427" tIns="50393" rIns="89988" bIns="46794" rtlCol="0" anchor="ctr">
            <a:noAutofit/>
          </a:bodyPr>
          <a:lstStyle>
            <a:lvl1pPr algn="ctr" defTabSz="914400" rtl="0" eaLnBrk="1" latinLnBrk="0" hangingPunct="1">
              <a:lnSpc>
                <a:spcPct val="80000"/>
              </a:lnSpc>
              <a:spcBef>
                <a:spcPct val="0"/>
              </a:spcBef>
              <a:buNone/>
              <a:defRPr sz="6000" kern="1200" cap="none" spc="100" baseline="0">
                <a:solidFill>
                  <a:schemeClr val="bg1"/>
                </a:solidFill>
                <a:effectLst>
                  <a:glow rad="38100">
                    <a:schemeClr val="tx1">
                      <a:alpha val="40000"/>
                    </a:schemeClr>
                  </a:glow>
                </a:effectLst>
                <a:latin typeface="+mj-lt"/>
                <a:ea typeface="+mj-ea"/>
                <a:cs typeface="+mj-cs"/>
              </a:defRPr>
            </a:lvl1pPr>
          </a:lstStyle>
          <a:p>
            <a:pPr algn="l" defTabSz="896386"/>
            <a:r>
              <a:rPr lang="en-US" sz="5999" spc="98">
                <a:solidFill>
                  <a:sysClr val="windowText" lastClr="000000"/>
                </a:solidFill>
                <a:effectLst/>
                <a:latin typeface="Segoe UI Light"/>
              </a:rPr>
              <a:t>DevOps is the union of people, process, and products to enable continuous delivery of value to our end users.</a:t>
            </a:r>
          </a:p>
        </p:txBody>
      </p:sp>
      <p:sp>
        <p:nvSpPr>
          <p:cNvPr id="7" name="Text Placeholder 5"/>
          <p:cNvSpPr txBox="1">
            <a:spLocks/>
          </p:cNvSpPr>
          <p:nvPr/>
        </p:nvSpPr>
        <p:spPr>
          <a:xfrm>
            <a:off x="832597" y="4964953"/>
            <a:ext cx="10514108" cy="1124320"/>
          </a:xfrm>
          <a:prstGeom prst="rect">
            <a:avLst/>
          </a:prstGeom>
          <a:noFill/>
          <a:ln w="38100">
            <a:noFill/>
          </a:ln>
          <a:effectLst/>
        </p:spPr>
        <p:txBody>
          <a:bodyPr vert="horz" lIns="45713" tIns="45713" rIns="45713" bIns="45713" rtlCol="0" anchor="t">
            <a:normAutofit/>
          </a:bodyPr>
          <a:lstStyle>
            <a:lvl1pPr marL="0" indent="0" algn="ctr"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189"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2pPr>
            <a:lvl3pPr marL="914377"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3pPr>
            <a:lvl4pPr marL="1371566"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4pPr>
            <a:lvl5pPr marL="1828754"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5pPr>
            <a:lvl6pPr marL="2285943"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6pPr>
            <a:lvl7pPr marL="2743131"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7pPr>
            <a:lvl8pPr marL="3200320"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8pPr>
            <a:lvl9pPr marL="3657509"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9pPr>
          </a:lstStyle>
          <a:p>
            <a:pPr algn="l" defTabSz="896386">
              <a:spcBef>
                <a:spcPts val="1176"/>
              </a:spcBef>
              <a:spcAft>
                <a:spcPts val="196"/>
              </a:spcAft>
              <a:buClr>
                <a:srgbClr val="0078D7"/>
              </a:buClr>
            </a:pPr>
            <a:r>
              <a:rPr lang="en-US" sz="2800">
                <a:solidFill>
                  <a:srgbClr val="282828">
                    <a:lumMod val="65000"/>
                    <a:lumOff val="35000"/>
                  </a:srgbClr>
                </a:solidFill>
                <a:latin typeface="Segoe UI Semilight"/>
              </a:rPr>
              <a:t>- Donovan Brown</a:t>
            </a: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70753" y1="92716" x2="70753" y2="92716"/>
                        <a14:foregroundMark x1="70753" y1="92716" x2="70753" y2="92716"/>
                        <a14:foregroundMark x1="73333" y1="96965" x2="73333" y2="96965"/>
                        <a14:foregroundMark x1="72903" y1="99090" x2="72903" y2="99090"/>
                        <a14:foregroundMark x1="63871" y1="38392" x2="63871" y2="38392"/>
                        <a14:foregroundMark x1="64946" y1="31563" x2="64946" y2="31563"/>
                        <a14:foregroundMark x1="72688" y1="37633" x2="57849" y2="41426"/>
                        <a14:foregroundMark x1="76129" y1="46131" x2="59355" y2="46282"/>
                        <a14:foregroundMark x1="55699" y1="36267" x2="55699" y2="36267"/>
                        <a14:foregroundMark x1="56559" y1="43854" x2="56559" y2="43854"/>
                        <a14:foregroundMark x1="71398" y1="41730" x2="71398" y2="41730"/>
                        <a14:foregroundMark x1="68387" y1="32018" x2="68387" y2="32018"/>
                        <a14:foregroundMark x1="63871" y1="30501" x2="63871" y2="30501"/>
                        <a14:foregroundMark x1="58065" y1="32170" x2="58065" y2="32170"/>
                        <a14:foregroundMark x1="60430" y1="30197" x2="60430" y2="30197"/>
                        <a14:foregroundMark x1="61075" y1="30197" x2="62796" y2="32625"/>
                        <a14:foregroundMark x1="53548" y1="33687" x2="58495" y2="29439"/>
                        <a14:foregroundMark x1="46667" y1="32777" x2="38925" y2="29590"/>
                        <a14:foregroundMark x1="35054" y1="31259" x2="30538" y2="31259"/>
                        <a14:foregroundMark x1="31398" y1="41882" x2="38925" y2="37936"/>
                        <a14:foregroundMark x1="28602" y1="36571" x2="29677" y2="46737"/>
                        <a14:foregroundMark x1="30968" y1="48558" x2="36559" y2="48558"/>
                        <a14:foregroundMark x1="46882" y1="44310" x2="48172" y2="41882"/>
                        <a14:foregroundMark x1="53763" y1="42489" x2="53763" y2="42489"/>
                        <a14:foregroundMark x1="38065" y1="43399" x2="43226" y2="38088"/>
                        <a14:foregroundMark x1="51828" y1="40819" x2="53978" y2="44613"/>
                        <a14:foregroundMark x1="71613" y1="48710" x2="62151" y2="49165"/>
                        <a14:foregroundMark x1="64301" y1="74962" x2="81935" y2="72231"/>
                        <a14:foregroundMark x1="76989" y1="92413" x2="28387" y2="92868"/>
                        <a14:foregroundMark x1="24731" y1="96813" x2="61290" y2="96813"/>
                        <a14:foregroundMark x1="74194" y1="44006" x2="63441" y2="36267"/>
                        <a14:foregroundMark x1="38065" y1="36571" x2="23871" y2="39302"/>
                        <a14:foregroundMark x1="11828" y1="85432" x2="64516" y2="67223"/>
                        <a14:foregroundMark x1="72043" y1="88012" x2="49462" y2="73293"/>
                        <a14:foregroundMark x1="66022" y1="97117" x2="26237" y2="91654"/>
                        <a14:foregroundMark x1="96129" y1="25797" x2="79785" y2="10015"/>
                        <a14:foregroundMark x1="74839" y1="6222" x2="33548" y2="6070"/>
                        <a14:foregroundMark x1="24516" y1="7739" x2="1505" y2="30501"/>
                        <a14:foregroundMark x1="60645" y1="73293" x2="63656" y2="77390"/>
                      </a14:backgroundRemoval>
                    </a14:imgEffect>
                  </a14:imgLayer>
                </a14:imgProps>
              </a:ext>
            </a:extLst>
          </a:blip>
          <a:stretch>
            <a:fillRect/>
          </a:stretch>
        </p:blipFill>
        <p:spPr>
          <a:xfrm>
            <a:off x="9128600" y="2757020"/>
            <a:ext cx="2923274" cy="4142878"/>
          </a:xfrm>
          <a:prstGeom prst="rect">
            <a:avLst/>
          </a:prstGeom>
        </p:spPr>
      </p:pic>
    </p:spTree>
    <p:extLst>
      <p:ext uri="{BB962C8B-B14F-4D97-AF65-F5344CB8AC3E}">
        <p14:creationId xmlns:p14="http://schemas.microsoft.com/office/powerpoint/2010/main" val="122714130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Why is DevOps important</a:t>
            </a:r>
            <a:r>
              <a:rPr lang="en-AU"/>
              <a:t>?</a:t>
            </a:r>
            <a:endParaRPr lang="en-US"/>
          </a:p>
        </p:txBody>
      </p:sp>
      <p:sp>
        <p:nvSpPr>
          <p:cNvPr id="5" name="Text Placeholder 4"/>
          <p:cNvSpPr>
            <a:spLocks noGrp="1"/>
          </p:cNvSpPr>
          <p:nvPr>
            <p:ph idx="1"/>
          </p:nvPr>
        </p:nvSpPr>
        <p:spPr/>
        <p:txBody>
          <a:bodyPr/>
          <a:lstStyle/>
          <a:p>
            <a:pPr marL="0" indent="0">
              <a:spcBef>
                <a:spcPts val="1765"/>
              </a:spcBef>
              <a:buNone/>
            </a:pPr>
            <a:endParaRPr lang="en-US" sz="3137"/>
          </a:p>
          <a:p>
            <a:pPr marL="0" indent="0">
              <a:spcBef>
                <a:spcPts val="1765"/>
              </a:spcBef>
              <a:buNone/>
            </a:pPr>
            <a:r>
              <a:rPr lang="en-US" sz="3137"/>
              <a:t>Your competition is already doing this</a:t>
            </a:r>
          </a:p>
          <a:p>
            <a:pPr marL="0" indent="0">
              <a:spcBef>
                <a:spcPts val="1765"/>
              </a:spcBef>
              <a:buNone/>
            </a:pPr>
            <a:r>
              <a:rPr lang="en-US" sz="3137"/>
              <a:t>Increase velocity</a:t>
            </a:r>
          </a:p>
          <a:p>
            <a:pPr marL="0" indent="0">
              <a:spcBef>
                <a:spcPts val="1765"/>
              </a:spcBef>
              <a:buNone/>
            </a:pPr>
            <a:r>
              <a:rPr lang="en-US" sz="3137"/>
              <a:t>Reduce downtime</a:t>
            </a:r>
          </a:p>
          <a:p>
            <a:pPr marL="0" indent="0">
              <a:spcBef>
                <a:spcPts val="1765"/>
              </a:spcBef>
              <a:buNone/>
            </a:pPr>
            <a:r>
              <a:rPr lang="en-US" sz="3137"/>
              <a:t>Reduce human error</a:t>
            </a:r>
          </a:p>
        </p:txBody>
      </p:sp>
    </p:spTree>
    <p:extLst>
      <p:ext uri="{BB962C8B-B14F-4D97-AF65-F5344CB8AC3E}">
        <p14:creationId xmlns:p14="http://schemas.microsoft.com/office/powerpoint/2010/main" val="355567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3976397" y="1525435"/>
            <a:ext cx="4430632" cy="443063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569107" y="2914761"/>
            <a:ext cx="3245214" cy="1651981"/>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2307" spc="10">
                  <a:ln w="3175">
                    <a:noFill/>
                  </a:ln>
                  <a:solidFill>
                    <a:srgbClr val="0078D7"/>
                  </a:solidFill>
                  <a:latin typeface="Segoe UI"/>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099865" y="3254399"/>
            <a:ext cx="2255028"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Faster</a:t>
            </a:r>
          </a:p>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293581" y="3286467"/>
            <a:ext cx="1472111"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Increased</a:t>
            </a:r>
          </a:p>
          <a:p>
            <a:pPr algn="ctr" defTabSz="896010">
              <a:spcBef>
                <a:spcPts val="769"/>
              </a:spcBef>
              <a:defRPr/>
            </a:pPr>
            <a:r>
              <a:rPr lang="en-US" sz="2307" spc="10">
                <a:ln w="3175">
                  <a:noFill/>
                </a:ln>
                <a:solidFill>
                  <a:srgbClr val="000000"/>
                </a:solidFill>
                <a:latin typeface="Segoe UI Semibold"/>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535064" y="5105826"/>
            <a:ext cx="2787701"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2,604x Faster Mean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594781" y="1670722"/>
            <a:ext cx="2668267"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2,555x Faster Lead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63140" y="5105826"/>
            <a:ext cx="2520798"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7x Lower Change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56391" y="1741667"/>
            <a:ext cx="2334294"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46x Deployment</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576607" y="3355899"/>
            <a:ext cx="835355" cy="835355"/>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914314">
                <a:defRPr/>
              </a:pPr>
              <a:endParaRPr lang="en-US" kern="0">
                <a:solidFill>
                  <a:srgbClr val="0078D7"/>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7993402" y="3254400"/>
            <a:ext cx="835355" cy="1017447"/>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075" spc="10">
                  <a:ln w="3175">
                    <a:noFill/>
                  </a:ln>
                  <a:solidFill>
                    <a:srgbClr val="0078D7"/>
                  </a:solidFill>
                  <a:latin typeface="Segoe UI Semibold"/>
                  <a:cs typeface="Segoe UI Light" panose="020B0502040204020203" pitchFamily="34" charset="0"/>
                </a:rPr>
                <a:t>$</a:t>
              </a:r>
              <a:endParaRPr lang="en-US" sz="2307" spc="10">
                <a:ln w="3175">
                  <a:noFill/>
                </a:ln>
                <a:solidFill>
                  <a:srgbClr val="0078D7"/>
                </a:solidFill>
                <a:latin typeface="Segoe UI Semibold"/>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392356"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392356" y="1772223"/>
            <a:ext cx="835355" cy="835355"/>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252465"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252465" y="1772223"/>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2208" y="1962407"/>
            <a:ext cx="454988" cy="454988"/>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472208" y="5065448"/>
            <a:ext cx="390054" cy="490894"/>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pPr defTabSz="914314"/>
              <a:endParaRPr lang="en-US">
                <a:solidFill>
                  <a:srgbClr val="000000"/>
                </a:solidFill>
                <a:latin typeface="Segoe UI"/>
              </a:endParaRPr>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pPr defTabSz="914314"/>
              <a:endParaRPr lang="en-US">
                <a:solidFill>
                  <a:srgbClr val="000000"/>
                </a:solidFill>
                <a:latin typeface="Segoe UI"/>
              </a:endParaRPr>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566934" y="5140566"/>
            <a:ext cx="486198" cy="415776"/>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pPr defTabSz="914314"/>
              <a:endParaRPr lang="en-US" sz="1400">
                <a:solidFill>
                  <a:srgbClr val="000000"/>
                </a:solidFill>
                <a:latin typeface="Segoe UI"/>
              </a:endParaRPr>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pPr defTabSz="914314"/>
              <a:endParaRPr lang="en-US" sz="1400">
                <a:solidFill>
                  <a:srgbClr val="0078D7"/>
                </a:solidFill>
                <a:latin typeface="Segoe UI"/>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pPr defTabSz="914314"/>
              <a:endParaRPr lang="en-US" sz="1400">
                <a:solidFill>
                  <a:srgbClr val="000000"/>
                </a:solidFill>
                <a:latin typeface="Segoe UI"/>
              </a:endParaRPr>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15834" y="6465031"/>
            <a:ext cx="8555136" cy="415325"/>
          </a:xfrm>
          <a:prstGeom prst="rect">
            <a:avLst/>
          </a:prstGeom>
          <a:noFill/>
        </p:spPr>
        <p:txBody>
          <a:bodyPr wrap="none" lIns="168827" tIns="135061" rIns="168827" bIns="135061" rtlCol="0">
            <a:spAutoFit/>
          </a:bodyPr>
          <a:lstStyle/>
          <a:p>
            <a:pPr algn="r" defTabSz="860879">
              <a:lnSpc>
                <a:spcPct val="90000"/>
              </a:lnSpc>
              <a:spcAft>
                <a:spcPts val="553"/>
              </a:spcAft>
            </a:pPr>
            <a:r>
              <a:rPr lang="en-US" sz="1029" kern="0">
                <a:solidFill>
                  <a:srgbClr val="737373"/>
                </a:solidFill>
                <a:latin typeface="Segoe UI Light"/>
              </a:rPr>
              <a:t>Source: </a:t>
            </a:r>
            <a:r>
              <a:rPr lang="en-GB" sz="1029" kern="0">
                <a:solidFill>
                  <a:srgbClr val="737373"/>
                </a:solidFill>
                <a:latin typeface="Segoe UI Light"/>
              </a:rPr>
              <a:t>2018 Accelerate: State of DevOps: Strategies for a New Economy." N. Forsgren, J. Humble, G. Kim. DevOps Research and Assessment (DORA)</a:t>
            </a:r>
            <a:endParaRPr lang="en-US" sz="1029" kern="0">
              <a:solidFill>
                <a:srgbClr val="737373"/>
              </a:solidFill>
              <a:latin typeface="Segoe UI Light"/>
            </a:endParaRPr>
          </a:p>
        </p:txBody>
      </p:sp>
    </p:spTree>
    <p:extLst>
      <p:ext uri="{BB962C8B-B14F-4D97-AF65-F5344CB8AC3E}">
        <p14:creationId xmlns:p14="http://schemas.microsoft.com/office/powerpoint/2010/main" val="213403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EBF98026FD5C479177E4659F77F072" ma:contentTypeVersion="7" ma:contentTypeDescription="Create a new document." ma:contentTypeScope="" ma:versionID="9084138e788b9bcda970fbb3ce32a089">
  <xsd:schema xmlns:xsd="http://www.w3.org/2001/XMLSchema" xmlns:xs="http://www.w3.org/2001/XMLSchema" xmlns:p="http://schemas.microsoft.com/office/2006/metadata/properties" xmlns:ns2="83c07245-1987-447b-a407-05b41d118742" xmlns:ns3="87badcbf-855a-4949-b0c7-112d68ff62fc" targetNamespace="http://schemas.microsoft.com/office/2006/metadata/properties" ma:root="true" ma:fieldsID="fbad83d9918793f5fcb91a269804133f" ns2:_="" ns3:_="">
    <xsd:import namespace="83c07245-1987-447b-a407-05b41d118742"/>
    <xsd:import namespace="87badcbf-855a-4949-b0c7-112d68ff62f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07245-1987-447b-a407-05b41d1187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badcbf-855a-4949-b0c7-112d68ff62f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4E3526B-7792-4C90-BE05-6D39AB875A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07245-1987-447b-a407-05b41d118742"/>
    <ds:schemaRef ds:uri="87badcbf-855a-4949-b0c7-112d68ff62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8CF3532-5BE8-4DFC-99AD-6A5721BA2A23}">
  <ds:schemaRefs>
    <ds:schemaRef ds:uri="http://schemas.microsoft.com/sharepoint/v3/contenttype/forms"/>
  </ds:schemaRefs>
</ds:datastoreItem>
</file>

<file path=customXml/itemProps3.xml><?xml version="1.0" encoding="utf-8"?>
<ds:datastoreItem xmlns:ds="http://schemas.openxmlformats.org/officeDocument/2006/customXml" ds:itemID="{28C8FDF7-5D96-4215-BD82-5995184979D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1857</Words>
  <Application>Microsoft Office PowerPoint</Application>
  <PresentationFormat>Widescreen</PresentationFormat>
  <Paragraphs>154</Paragraphs>
  <Slides>18</Slides>
  <Notes>11</Notes>
  <HiddenSlides>1</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Bodoni MT</vt:lpstr>
      <vt:lpstr>Calibri</vt:lpstr>
      <vt:lpstr>Calibri Light</vt:lpstr>
      <vt:lpstr>Helvetica Neue</vt:lpstr>
      <vt:lpstr>Segoe UI</vt:lpstr>
      <vt:lpstr>Segoe UI Light</vt:lpstr>
      <vt:lpstr>Segoe UI Semibold</vt:lpstr>
      <vt:lpstr>Segoe UI Semilight</vt:lpstr>
      <vt:lpstr>Tw Cen MT</vt:lpstr>
      <vt:lpstr>Wingdings</vt:lpstr>
      <vt:lpstr>Office Theme</vt:lpstr>
      <vt:lpstr>PowerPoint Presentation</vt:lpstr>
      <vt:lpstr>(DO NOT SHOW) Deploying your application faster and safer</vt:lpstr>
      <vt:lpstr>   Deploying your Application Faster and Safer</vt:lpstr>
      <vt:lpstr>DevOps Before and After</vt:lpstr>
      <vt:lpstr>PowerPoint Presentation</vt:lpstr>
      <vt:lpstr>What is DevOps?</vt:lpstr>
      <vt:lpstr>PowerPoint Presentation</vt:lpstr>
      <vt:lpstr>Why is DevOps important?</vt:lpstr>
      <vt:lpstr>High Performance DevOps Companies Achieve…</vt:lpstr>
      <vt:lpstr>DevOps: the three stage conversation</vt:lpstr>
      <vt:lpstr>People</vt:lpstr>
      <vt:lpstr>Process</vt:lpstr>
      <vt:lpstr> </vt:lpstr>
      <vt:lpstr>Introducing Azure DevOps</vt:lpstr>
      <vt:lpstr>     Azure DevOps    +  Azure</vt:lpstr>
      <vt:lpstr>/Docs alert</vt:lpstr>
      <vt:lpstr>/Docs alert</vt:lpstr>
      <vt:lpstr>   Grazie!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Descamp (Clearwater Group)</dc:creator>
  <cp:lastModifiedBy>Cappello, Riccardo</cp:lastModifiedBy>
  <cp:revision>2</cp:revision>
  <dcterms:created xsi:type="dcterms:W3CDTF">2019-06-12T18:23:06Z</dcterms:created>
  <dcterms:modified xsi:type="dcterms:W3CDTF">2019-09-17T09:05:39Z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0x01010016EBF98026FD5C479177E4659F77F072</vt:lpwstr>
  </property>
</Properties>
</file>